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4" r:id="rId8"/>
    <p:sldId id="263" r:id="rId9"/>
    <p:sldId id="265" r:id="rId10"/>
    <p:sldId id="266" r:id="rId11"/>
    <p:sldId id="277" r:id="rId12"/>
    <p:sldId id="278" r:id="rId13"/>
    <p:sldId id="267" r:id="rId14"/>
    <p:sldId id="268" r:id="rId15"/>
    <p:sldId id="269" r:id="rId16"/>
    <p:sldId id="270" r:id="rId17"/>
    <p:sldId id="271" r:id="rId18"/>
    <p:sldId id="272" r:id="rId19"/>
    <p:sldId id="273" r:id="rId20"/>
    <p:sldId id="274" r:id="rId21"/>
    <p:sldId id="275" r:id="rId22"/>
    <p:sldId id="279" r:id="rId23"/>
    <p:sldId id="280" r:id="rId24"/>
    <p:sldId id="281" r:id="rId25"/>
    <p:sldId id="283" r:id="rId26"/>
    <p:sldId id="286" r:id="rId27"/>
    <p:sldId id="284" r:id="rId28"/>
    <p:sldId id="285" r:id="rId29"/>
    <p:sldId id="287" r:id="rId30"/>
    <p:sldId id="301" r:id="rId31"/>
    <p:sldId id="288" r:id="rId32"/>
    <p:sldId id="308" r:id="rId33"/>
    <p:sldId id="289" r:id="rId34"/>
    <p:sldId id="291" r:id="rId35"/>
    <p:sldId id="293" r:id="rId36"/>
    <p:sldId id="294" r:id="rId37"/>
    <p:sldId id="295" r:id="rId38"/>
    <p:sldId id="296" r:id="rId39"/>
    <p:sldId id="292" r:id="rId40"/>
    <p:sldId id="297" r:id="rId41"/>
    <p:sldId id="299" r:id="rId42"/>
    <p:sldId id="300" r:id="rId43"/>
    <p:sldId id="302" r:id="rId44"/>
    <p:sldId id="303" r:id="rId45"/>
    <p:sldId id="304" r:id="rId46"/>
    <p:sldId id="305" r:id="rId47"/>
    <p:sldId id="306" r:id="rId48"/>
    <p:sldId id="307" r:id="rId49"/>
    <p:sldId id="259" r:id="rId50"/>
    <p:sldId id="3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BF43"/>
    <a:srgbClr val="749CD0"/>
    <a:srgbClr val="F69548"/>
    <a:srgbClr val="DBD103"/>
    <a:srgbClr val="FDF44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1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6B5DB-6398-4F79-B269-CCCFE98A285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1BBE3110-2548-45E6-A77E-9E9EA6790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9D7CD2C6-670D-4FF9-8F9E-4A92AF25F588}"/>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5" name="Espaço Reservado para Rodapé 4">
            <a:extLst>
              <a:ext uri="{FF2B5EF4-FFF2-40B4-BE49-F238E27FC236}">
                <a16:creationId xmlns:a16="http://schemas.microsoft.com/office/drawing/2014/main" id="{F5AAAB40-990D-48EC-8EA4-F31309D486B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FCE27B5-AAD4-4E48-A764-CFB37895081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4138884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63A87-DD7A-48C0-8E5D-00BD1976CD2B}"/>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AFBFA3E9-4D89-4C90-AEC4-80346CCDA4A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40AD7852-94DE-41BA-9EE6-E0AF9B9CB05C}"/>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5" name="Espaço Reservado para Rodapé 4">
            <a:extLst>
              <a:ext uri="{FF2B5EF4-FFF2-40B4-BE49-F238E27FC236}">
                <a16:creationId xmlns:a16="http://schemas.microsoft.com/office/drawing/2014/main" id="{D74725EC-1204-4C8E-97D0-113353F8AC93}"/>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0AC9C026-CBDF-47E6-B3CB-52FFD1B9FF7E}"/>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59998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8CD040D-B552-47E1-8E25-0A8C6947DA62}"/>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F5EFEFCA-5767-4988-A274-8C6F0279CD2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595B0759-4C22-45BE-8D57-9AD149C6E4F7}"/>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5" name="Espaço Reservado para Rodapé 4">
            <a:extLst>
              <a:ext uri="{FF2B5EF4-FFF2-40B4-BE49-F238E27FC236}">
                <a16:creationId xmlns:a16="http://schemas.microsoft.com/office/drawing/2014/main" id="{4D2E6749-AFE2-4242-8209-745AD7023FDC}"/>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27BDEE9-E9AD-48AC-8436-50598F9E2D5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786845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4C26-3357-4130-BC7A-9EE3A53A4781}"/>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D7C6157E-8219-4104-A0AD-3D0C5DDABEF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10EC387A-1997-4684-BEFB-2502D2B69266}"/>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5" name="Espaço Reservado para Rodapé 4">
            <a:extLst>
              <a:ext uri="{FF2B5EF4-FFF2-40B4-BE49-F238E27FC236}">
                <a16:creationId xmlns:a16="http://schemas.microsoft.com/office/drawing/2014/main" id="{F26A14BC-A2DB-4BAC-8899-4513E7FF5B2B}"/>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309FC468-0E09-4E18-95E9-ECEA9CAF1BBF}"/>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322610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0FF03-C7A8-4E33-A85B-AB2EFC5F85E6}"/>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6485F720-0658-4AC7-A2E3-B086FEC0B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114CADF-B50A-4584-9158-03D02E3046AC}"/>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5" name="Espaço Reservado para Rodapé 4">
            <a:extLst>
              <a:ext uri="{FF2B5EF4-FFF2-40B4-BE49-F238E27FC236}">
                <a16:creationId xmlns:a16="http://schemas.microsoft.com/office/drawing/2014/main" id="{EEF5056F-22AA-42BA-BBFD-17E8F4A0DE08}"/>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BB33C2D1-1CF8-4FF4-802E-739E7E77CD54}"/>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09248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13EFC-3EC5-4037-97CA-68910CC1418B}"/>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A43B050C-BB60-4CD0-AB48-DCF35F559E6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8F9B61C0-AA07-4B2A-8CFA-7BD3EE91A547}"/>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F103CBD5-D01C-4F1B-B1A4-0E8D7AA3FDCE}"/>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6" name="Espaço Reservado para Rodapé 5">
            <a:extLst>
              <a:ext uri="{FF2B5EF4-FFF2-40B4-BE49-F238E27FC236}">
                <a16:creationId xmlns:a16="http://schemas.microsoft.com/office/drawing/2014/main" id="{F8A0E0C6-2910-41AC-88A7-B84B35B40F4B}"/>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2EAF2675-AB2B-4437-8E82-717DF780EC7E}"/>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134971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C53EF-D9A7-47EC-838E-F829D13655CC}"/>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8B945A72-F79F-454B-A022-72AB85851B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11DECD5C-2C2B-4376-97C0-45DD77E4538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38AF8186-B38C-476A-883F-15CD07078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1B1C097-539C-4F52-8592-BE42BA001FC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3B51CFA8-8CFD-4791-9F2C-B02661723A22}"/>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8" name="Espaço Reservado para Rodapé 7">
            <a:extLst>
              <a:ext uri="{FF2B5EF4-FFF2-40B4-BE49-F238E27FC236}">
                <a16:creationId xmlns:a16="http://schemas.microsoft.com/office/drawing/2014/main" id="{1727AD56-C6DE-4899-937E-04CB0B16A068}"/>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51554A77-5C3B-4C7B-92F2-56773CC168A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428561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38C74-2EAF-4AB9-AEC0-ABA1E679D3F6}"/>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8266B76B-8F2A-4C2C-86C3-4C6EAE316386}"/>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4" name="Espaço Reservado para Rodapé 3">
            <a:extLst>
              <a:ext uri="{FF2B5EF4-FFF2-40B4-BE49-F238E27FC236}">
                <a16:creationId xmlns:a16="http://schemas.microsoft.com/office/drawing/2014/main" id="{FE23E5F9-E049-47E0-B322-801BDFC09A86}"/>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DB5AEFF1-CC60-40E8-A391-7D9AF4FBFEA5}"/>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1498837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766EDE6-D3D9-4CB7-B053-82BC78A4FB77}"/>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3" name="Espaço Reservado para Rodapé 2">
            <a:extLst>
              <a:ext uri="{FF2B5EF4-FFF2-40B4-BE49-F238E27FC236}">
                <a16:creationId xmlns:a16="http://schemas.microsoft.com/office/drawing/2014/main" id="{2AA52D81-D76C-405B-9788-25C991FD97A8}"/>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BFC04601-2AB2-4C39-9D41-9D981F17AC34}"/>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15592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451B0-3D6A-4470-9D53-82062882411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FB6A4CCF-D062-4018-8E77-9C3EF18132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BC44E89A-B00C-4E60-90CE-719996F73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9C08F08-138A-493B-8418-F6565A4C2976}"/>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6" name="Espaço Reservado para Rodapé 5">
            <a:extLst>
              <a:ext uri="{FF2B5EF4-FFF2-40B4-BE49-F238E27FC236}">
                <a16:creationId xmlns:a16="http://schemas.microsoft.com/office/drawing/2014/main" id="{6A2F3898-0E69-4748-9F7F-E70997A386D7}"/>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8A3E57A-C1FD-427F-A29C-3E39E7950BCD}"/>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13708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58AE9-B508-4273-A187-ED01BE36A92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879DCE10-CE76-4066-926D-8DB4F6713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C1542CB2-32A9-4042-88E3-5B158B7AE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8FFDA9D-BB37-4E24-8A44-DCCF6D4A825F}"/>
              </a:ext>
            </a:extLst>
          </p:cNvPr>
          <p:cNvSpPr>
            <a:spLocks noGrp="1"/>
          </p:cNvSpPr>
          <p:nvPr>
            <p:ph type="dt" sz="half" idx="10"/>
          </p:nvPr>
        </p:nvSpPr>
        <p:spPr/>
        <p:txBody>
          <a:bodyPr/>
          <a:lstStyle/>
          <a:p>
            <a:fld id="{0FD46784-5292-4D6D-B2C9-74E0698B758B}" type="datetimeFigureOut">
              <a:rPr lang="en-US" smtClean="0"/>
              <a:t>5/29/2022</a:t>
            </a:fld>
            <a:endParaRPr lang="en-US"/>
          </a:p>
        </p:txBody>
      </p:sp>
      <p:sp>
        <p:nvSpPr>
          <p:cNvPr id="6" name="Espaço Reservado para Rodapé 5">
            <a:extLst>
              <a:ext uri="{FF2B5EF4-FFF2-40B4-BE49-F238E27FC236}">
                <a16:creationId xmlns:a16="http://schemas.microsoft.com/office/drawing/2014/main" id="{DF73D8A2-F261-421B-ADFA-3FC58FDBCB8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4ACFA736-3662-4B36-BAEF-EEEA91939F5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7862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9A65ED4-689F-4EFB-9DA4-420C572EB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9420CCBC-6056-48FC-8A7C-82E2515C9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0AE5E4E2-0783-459F-A3D4-12C7A0EC6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46784-5292-4D6D-B2C9-74E0698B758B}" type="datetimeFigureOut">
              <a:rPr lang="en-US" smtClean="0"/>
              <a:t>5/29/2022</a:t>
            </a:fld>
            <a:endParaRPr lang="en-US"/>
          </a:p>
        </p:txBody>
      </p:sp>
      <p:sp>
        <p:nvSpPr>
          <p:cNvPr id="5" name="Espaço Reservado para Rodapé 4">
            <a:extLst>
              <a:ext uri="{FF2B5EF4-FFF2-40B4-BE49-F238E27FC236}">
                <a16:creationId xmlns:a16="http://schemas.microsoft.com/office/drawing/2014/main" id="{4E2D4258-DF7E-43E1-8CCD-C60F618C1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906306C4-34C9-4AE3-B10C-11657E607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6A942-2275-4CCC-B918-A854F0D60D1F}" type="slidenum">
              <a:rPr lang="en-US" smtClean="0"/>
              <a:t>‹nº›</a:t>
            </a:fld>
            <a:endParaRPr lang="en-US"/>
          </a:p>
        </p:txBody>
      </p:sp>
    </p:spTree>
    <p:extLst>
      <p:ext uri="{BB962C8B-B14F-4D97-AF65-F5344CB8AC3E}">
        <p14:creationId xmlns:p14="http://schemas.microsoft.com/office/powerpoint/2010/main" val="2399572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deeplearningbook.com.br/campos-receptivos-locais-em-redes-neurais-convolucionai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towardsdatascience.com/semantic-segmentation-of-aerial-imagery-using-u-net-in-python-552705238514" TargetMode="External"/><Relationship Id="rId1" Type="http://schemas.openxmlformats.org/officeDocument/2006/relationships/slideLayout" Target="../slideLayouts/slideLayout2.xml"/><Relationship Id="rId6" Type="http://schemas.openxmlformats.org/officeDocument/2006/relationships/hyperlink" Target="https://arxiv.org/abs/1812.00548" TargetMode="External"/><Relationship Id="rId5" Type="http://schemas.openxmlformats.org/officeDocument/2006/relationships/image" Target="../media/image3.png"/><Relationship Id="rId4" Type="http://schemas.openxmlformats.org/officeDocument/2006/relationships/hyperlink" Target="https://www.asimovinstitute.org/neural-network-zo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deeplearningbook.com.br/uma-breve-historia-das-redes-neurais-artificia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owardsdatascience.com/semantic-segmentation-of-aerial-imagery-using-u-net-in-python-552705238514"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www.youtube.com/watch?v=4aEy6FkZzfo" TargetMode="External"/><Relationship Id="rId4" Type="http://schemas.openxmlformats.org/officeDocument/2006/relationships/hyperlink" Target="https://arxiv.org/abs/1505.0459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lapix.ufsc.br/ensino/visao/visao-computacionaldeep-learning/deep-learningensinando-rede-ferramentas-de-anotacao/"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lapix.ufsc.br/ensino/visao/visao-computacionaldeep-learning/deep-learningsegmentacao-semantic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4aEy6FkZzfo" TargetMode="Externa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www.tensorflow.org/tutorials/images/segmentation#treine_o_modelo" TargetMode="External"/><Relationship Id="rId2" Type="http://schemas.openxmlformats.org/officeDocument/2006/relationships/hyperlink" Target="https://www.robots.ox.ac.uk/~vgg/data/pets/"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 Id="rId4" Type="http://schemas.openxmlformats.org/officeDocument/2006/relationships/hyperlink" Target="https://www.tensorflow.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 Id="rId4" Type="http://schemas.openxmlformats.org/officeDocument/2006/relationships/hyperlink" Target="https://www.tensorflow.or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s://github.com/JosephPB/XNet/blob/master/Augmentations/augmentations.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rxiv.org/pdf/1812.00548.pdf"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arxiv.org/abs/1812.00548" TargetMode="External"/><Relationship Id="rId3" Type="http://schemas.openxmlformats.org/officeDocument/2006/relationships/hyperlink" Target="https://www.deeplearningbook.com.br/" TargetMode="External"/><Relationship Id="rId7" Type="http://schemas.openxmlformats.org/officeDocument/2006/relationships/hyperlink" Target="https://www.tensorflow.org/tutorials/images/segmentation" TargetMode="External"/><Relationship Id="rId2" Type="http://schemas.openxmlformats.org/officeDocument/2006/relationships/hyperlink" Target="https://en.wikipedia.org/wiki/Neocognitron" TargetMode="External"/><Relationship Id="rId1" Type="http://schemas.openxmlformats.org/officeDocument/2006/relationships/slideLayout" Target="../slideLayouts/slideLayout2.xml"/><Relationship Id="rId6" Type="http://schemas.openxmlformats.org/officeDocument/2006/relationships/hyperlink" Target="https://pyimagesearch.com/2022/02/21/u-net-image-segmentation-in-keras/" TargetMode="External"/><Relationship Id="rId5" Type="http://schemas.openxmlformats.org/officeDocument/2006/relationships/hyperlink" Target="https://lapix.ufsc.br/ensino/visao/visao-computacionaldeep-learning/deep-learningsegmentacao-semantica/" TargetMode="External"/><Relationship Id="rId10" Type="http://schemas.openxmlformats.org/officeDocument/2006/relationships/hyperlink" Target="https://towardsdatascience.com/semantic-segmentation-of-aerial-imagery-using-u-net-in-python-552705238514" TargetMode="External"/><Relationship Id="rId4" Type="http://schemas.openxmlformats.org/officeDocument/2006/relationships/hyperlink" Target="https://www.youtube.com/watch?v=4aEy6FkZzfo" TargetMode="External"/><Relationship Id="rId9" Type="http://schemas.openxmlformats.org/officeDocument/2006/relationships/hyperlink" Target="https://github.com/JosephPB/XNet"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deeplearningbook.com.br/o-neuronio-biologico-e-matematico/" TargetMode="Externa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hyperlink" Target="https://www.fabriciobreve.com/"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3i71xaburhd42.cloudfront.net/581528b2215e017eba96ef4ee16d33a74645755f/3-Figure1-1.p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C265F-B14D-452D-9126-5318AD173F55}"/>
              </a:ext>
            </a:extLst>
          </p:cNvPr>
          <p:cNvSpPr>
            <a:spLocks noGrp="1"/>
          </p:cNvSpPr>
          <p:nvPr>
            <p:ph type="ctrTitle"/>
          </p:nvPr>
        </p:nvSpPr>
        <p:spPr>
          <a:xfrm>
            <a:off x="1440622" y="2545699"/>
            <a:ext cx="9310756" cy="1766602"/>
          </a:xfrm>
        </p:spPr>
        <p:txBody>
          <a:bodyPr anchor="ctr">
            <a:normAutofit/>
          </a:bodyPr>
          <a:lstStyle/>
          <a:p>
            <a:r>
              <a:rPr lang="pt-BR" dirty="0"/>
              <a:t>Redes Neurais Convolucionais</a:t>
            </a:r>
            <a:br>
              <a:rPr lang="pt-BR" dirty="0"/>
            </a:br>
            <a:r>
              <a:rPr lang="pt-BR" sz="2800" dirty="0"/>
              <a:t>Segmentação de Imagens</a:t>
            </a:r>
            <a:endParaRPr lang="en-US" sz="2800" dirty="0"/>
          </a:p>
        </p:txBody>
      </p:sp>
      <p:sp>
        <p:nvSpPr>
          <p:cNvPr id="6" name="Subtítulo 2">
            <a:extLst>
              <a:ext uri="{FF2B5EF4-FFF2-40B4-BE49-F238E27FC236}">
                <a16:creationId xmlns:a16="http://schemas.microsoft.com/office/drawing/2014/main" id="{3453AFA2-CF82-4A2B-A602-F6FEB69E0772}"/>
              </a:ext>
            </a:extLst>
          </p:cNvPr>
          <p:cNvSpPr txBox="1">
            <a:spLocks/>
          </p:cNvSpPr>
          <p:nvPr/>
        </p:nvSpPr>
        <p:spPr>
          <a:xfrm>
            <a:off x="1524000" y="506540"/>
            <a:ext cx="9144000" cy="15008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dirty="0"/>
              <a:t>Universidade Estadual Paulista - UNESP</a:t>
            </a:r>
          </a:p>
          <a:p>
            <a:r>
              <a:rPr lang="pt-BR" sz="1800" dirty="0"/>
              <a:t>Programa de Pós-Graduação em Ciência da Computação</a:t>
            </a:r>
          </a:p>
          <a:p>
            <a:r>
              <a:rPr lang="pt-BR" sz="1800" b="1" dirty="0"/>
              <a:t>Processamento de Imagens Digitais</a:t>
            </a:r>
          </a:p>
          <a:p>
            <a:r>
              <a:rPr lang="pt-BR" sz="1800" dirty="0"/>
              <a:t>Professor Leandro Alves Neves</a:t>
            </a:r>
            <a:endParaRPr lang="en-US" sz="1800" dirty="0"/>
          </a:p>
        </p:txBody>
      </p:sp>
      <p:sp>
        <p:nvSpPr>
          <p:cNvPr id="7" name="Subtítulo 2">
            <a:extLst>
              <a:ext uri="{FF2B5EF4-FFF2-40B4-BE49-F238E27FC236}">
                <a16:creationId xmlns:a16="http://schemas.microsoft.com/office/drawing/2014/main" id="{28403DE1-B179-474D-932C-E74B6DAF61A2}"/>
              </a:ext>
            </a:extLst>
          </p:cNvPr>
          <p:cNvSpPr txBox="1">
            <a:spLocks/>
          </p:cNvSpPr>
          <p:nvPr/>
        </p:nvSpPr>
        <p:spPr>
          <a:xfrm>
            <a:off x="1524000" y="5983357"/>
            <a:ext cx="9144000" cy="36810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t>Giovanna Carreira Marinho</a:t>
            </a:r>
            <a:endParaRPr lang="en-US" sz="1800" b="1" dirty="0"/>
          </a:p>
        </p:txBody>
      </p:sp>
      <p:pic>
        <p:nvPicPr>
          <p:cNvPr id="1030" name="Picture 6" descr="unesp-logo-11 – Fepisa">
            <a:extLst>
              <a:ext uri="{FF2B5EF4-FFF2-40B4-BE49-F238E27FC236}">
                <a16:creationId xmlns:a16="http://schemas.microsoft.com/office/drawing/2014/main" id="{8AF94BCD-392D-44DD-AA05-0061AFED7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967"/>
          <a:stretch/>
        </p:blipFill>
        <p:spPr bwMode="auto">
          <a:xfrm>
            <a:off x="1642166" y="782489"/>
            <a:ext cx="1149997" cy="89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69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000" dirty="0"/>
              <a:t>As Redes Neurais Convolucionais podem ser definidas como redes neurais profundas que são utilizadas principalmente com imagens (mas não se restringem à isso). Uma CNN realiza a “leitura” de uma imagem de entrada, atribui as devidas importâncias aos elementos da imagem (ou seja, os pesos e vieses que são calculados durante o treinamento) e é capaz de diferenciar um do outro.</a:t>
            </a:r>
          </a:p>
          <a:p>
            <a:pPr marL="0" indent="0" algn="just">
              <a:buNone/>
            </a:pPr>
            <a:r>
              <a:rPr lang="pt-BR" sz="2000" dirty="0"/>
              <a:t>A principal vantagem de uma CNN, é que seu pré-processamento necessário é muito menor em comparação com outros algoritmos de classificação. Sua arquitetura foi inspirada na organização do córtex visual. Cada neurônio responde a estímulos apenas em uma região restrita do campo receptivo (ou campo visual). A área visual total é composta por uma coleção de campos receptivos.</a:t>
            </a:r>
          </a:p>
          <a:p>
            <a:pPr marL="0" indent="0" algn="just">
              <a:buNone/>
            </a:pPr>
            <a:r>
              <a:rPr lang="pt-BR" sz="2000" dirty="0"/>
              <a:t>Uma CNN consegue capturar toda dependência espacial e temporal de uma imagem por meio da aplicação de filtros. Sua arquitetura permite um melhor ajuste ao conjunto de dados de uma imagem por conta da quantidade de parâmetros envolvidos de da capacidade de reutilização dos pesos. Sua função principal é reduzir as imagens para um formato de melhor processamento, sem que os recursos principais sejam perdidos.</a:t>
            </a:r>
          </a:p>
        </p:txBody>
      </p:sp>
    </p:spTree>
    <p:extLst>
      <p:ext uri="{BB962C8B-B14F-4D97-AF65-F5344CB8AC3E}">
        <p14:creationId xmlns:p14="http://schemas.microsoft.com/office/powerpoint/2010/main" val="271360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fontScale="92500" lnSpcReduction="20000"/>
          </a:bodyPr>
          <a:lstStyle/>
          <a:p>
            <a:pPr marL="0" indent="0" algn="just">
              <a:buNone/>
            </a:pPr>
            <a:r>
              <a:rPr lang="pt-BR" sz="2000" dirty="0"/>
              <a:t>A propriedade chave das imagens, que os pixels próximos são fortemente relacionados, é explorada pela extração de características locais que dependem apenas de pequenas sub-regiões de uma imagem. As informações dessas características podem ser mescladas em grandes estágios de processamento para detectar características de alta ordem e gerar informação sobre a imagem inteira. Esses recursos locais, úteis em uma região, possuem grande chance de serem uteis em outras áreas da imagem.</a:t>
            </a:r>
          </a:p>
          <a:p>
            <a:pPr marL="0" indent="0" algn="just">
              <a:buNone/>
            </a:pPr>
            <a:r>
              <a:rPr lang="pt-BR" sz="2000" dirty="0"/>
              <a:t>As Redes Neurais Convolucionais incorporam essas noções a partir de três mecanismos: </a:t>
            </a:r>
            <a:r>
              <a:rPr lang="pt-BR" sz="2000" b="1" dirty="0"/>
              <a:t>campos receptivos locais</a:t>
            </a:r>
            <a:r>
              <a:rPr lang="pt-BR" sz="2000" dirty="0"/>
              <a:t>, </a:t>
            </a:r>
            <a:r>
              <a:rPr lang="pt-BR" sz="2000" b="1" dirty="0"/>
              <a:t>compartilhamento de pesos</a:t>
            </a:r>
            <a:r>
              <a:rPr lang="pt-BR" sz="2000" dirty="0"/>
              <a:t> e </a:t>
            </a:r>
            <a:r>
              <a:rPr lang="pt-BR" sz="2000" b="1" dirty="0" err="1"/>
              <a:t>sub-amostragem</a:t>
            </a:r>
            <a:r>
              <a:rPr lang="pt-BR" sz="2000" dirty="0"/>
              <a:t>.</a:t>
            </a:r>
          </a:p>
          <a:p>
            <a:pPr marL="0" indent="0" algn="just">
              <a:buNone/>
            </a:pPr>
            <a:r>
              <a:rPr lang="pt-BR" sz="2000" dirty="0"/>
              <a:t>Em uma camada convolucional, as unidades são organizadas em planos, cada um chamado de mapa de recursos. As unidades em um mapa de recursos recebem entradas apenas de uma pequena sub-região da imagem e todas as unidades em um mapa são restritas a compartilhar os mesmos valores de pesos. Essas unidades podem ser interpretadas como detectores de características, dessa forma, todas as unidades de um mapa de recursos detectam o mesmo padrão, porém em diferentes localizações da imagem de entrada. Por conta do compartilhamento de pesos, a avaliação das ativações dessas unidades é equivalente ao processo de convolução das intensidades dos pixels da imagem com um “kernel” que compreende aos parâmetros de peso.</a:t>
            </a:r>
          </a:p>
          <a:p>
            <a:pPr marL="0" indent="0" algn="just">
              <a:buNone/>
            </a:pPr>
            <a:r>
              <a:rPr lang="pt-BR" sz="2000" dirty="0"/>
              <a:t>Se a imagem de entrada for deslocada, as ativações do mapa de recursos são deslocadas na mesma quantidade, mas de outra forma permanecerão inalteradas. Isso fornece a base para a invariância das saídas da rede para translações e distorções da imagem de entrada. Como muitas vezes é necessário detectar vários recursos para construir um modelo eficaz, geralmente haverá vários mapas de recursos na camada convolucional, cada um com seu próprio conjunto de parâmetros de pesos e viés (bias).</a:t>
            </a:r>
          </a:p>
        </p:txBody>
      </p:sp>
    </p:spTree>
    <p:extLst>
      <p:ext uri="{BB962C8B-B14F-4D97-AF65-F5344CB8AC3E}">
        <p14:creationId xmlns:p14="http://schemas.microsoft.com/office/powerpoint/2010/main" val="333434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lnSpcReduction="10000"/>
          </a:bodyPr>
          <a:lstStyle/>
          <a:p>
            <a:pPr marL="0" indent="0" algn="just">
              <a:buNone/>
            </a:pPr>
            <a:r>
              <a:rPr lang="pt-BR" sz="2000" dirty="0"/>
              <a:t>As saídas das unidades convolucionais formam as entradas para a camada de </a:t>
            </a:r>
            <a:r>
              <a:rPr lang="pt-BR" sz="2000" dirty="0" err="1"/>
              <a:t>sub-amostragem</a:t>
            </a:r>
            <a:r>
              <a:rPr lang="pt-BR" sz="2000" dirty="0"/>
              <a:t> da rede (camadas de </a:t>
            </a:r>
            <a:r>
              <a:rPr lang="pt-BR" sz="2000" i="1" dirty="0"/>
              <a:t>pooling</a:t>
            </a:r>
            <a:r>
              <a:rPr lang="pt-BR" sz="2000" dirty="0"/>
              <a:t>). Para um mapa de características na camada convolucional, há um plano de unidades na camada de </a:t>
            </a:r>
            <a:r>
              <a:rPr lang="pt-BR" sz="2000" i="1" dirty="0"/>
              <a:t>pooling</a:t>
            </a:r>
            <a:r>
              <a:rPr lang="pt-BR" sz="2000" dirty="0"/>
              <a:t> e cada unidade recebe entradas de um pequeno campo receptivo no mapa de características correspondente da camada convolucional. Essas unidades que realizam a </a:t>
            </a:r>
            <a:r>
              <a:rPr lang="pt-BR" sz="2000" dirty="0" err="1"/>
              <a:t>sub-amostragem</a:t>
            </a:r>
            <a:r>
              <a:rPr lang="pt-BR" sz="2000" dirty="0"/>
              <a:t>.</a:t>
            </a:r>
          </a:p>
          <a:p>
            <a:pPr marL="0" indent="0" algn="just">
              <a:buNone/>
            </a:pPr>
            <a:r>
              <a:rPr lang="pt-BR" sz="2000" dirty="0"/>
              <a:t>Os campos receptivos são escolhidos para serem contíguos e não sobrepostos, de modo que tenha metade do número de linhas e colunas na camada de </a:t>
            </a:r>
            <a:r>
              <a:rPr lang="pt-BR" sz="2000" i="1" dirty="0"/>
              <a:t>pooling</a:t>
            </a:r>
            <a:r>
              <a:rPr lang="pt-BR" sz="2000" dirty="0"/>
              <a:t> em comparação com a camada convolucional. Assim, a resposta de uma unidade na camada de </a:t>
            </a:r>
            <a:r>
              <a:rPr lang="pt-BR" sz="2000" i="1" dirty="0"/>
              <a:t>pooling</a:t>
            </a:r>
            <a:r>
              <a:rPr lang="pt-BR" sz="2000" dirty="0"/>
              <a:t> será relativamente insensível a pequenos deslocamentos da imagem nas regiões correspondentes do espaço de entrada. </a:t>
            </a:r>
          </a:p>
          <a:p>
            <a:pPr marL="0" indent="0" algn="just">
              <a:buNone/>
            </a:pPr>
            <a:r>
              <a:rPr lang="pt-BR" sz="2000" dirty="0"/>
              <a:t>Em uma arquitetura prática, podem existir vários pares de camadas convolucionais e </a:t>
            </a:r>
            <a:r>
              <a:rPr lang="pt-BR" sz="2000" i="1" dirty="0"/>
              <a:t>pooling</a:t>
            </a:r>
            <a:r>
              <a:rPr lang="pt-BR" sz="2000" dirty="0"/>
              <a:t>. Em cada estágio, existe um grau maior de invariância para as transformações de entrada em comparação com a camada anterior. Pode existir vários mapas de recursos em uma determinada camada convolucional para cada plano de unidades na camada de </a:t>
            </a:r>
            <a:r>
              <a:rPr lang="pt-BR" sz="2000" i="1" dirty="0"/>
              <a:t>pooling</a:t>
            </a:r>
            <a:r>
              <a:rPr lang="pt-BR" sz="2000" dirty="0"/>
              <a:t> anterior, de modo que a redução gradual na resolução espacial seja compensada por um número crescente de recursos. A camada final da rede normalmente é uma camada totalmente conectada e adaptável.</a:t>
            </a:r>
          </a:p>
        </p:txBody>
      </p:sp>
    </p:spTree>
    <p:extLst>
      <p:ext uri="{BB962C8B-B14F-4D97-AF65-F5344CB8AC3E}">
        <p14:creationId xmlns:p14="http://schemas.microsoft.com/office/powerpoint/2010/main" val="187449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Campo receptivo local</a:t>
            </a:r>
            <a:endParaRPr lang="en-US" sz="2000" dirty="0"/>
          </a:p>
        </p:txBody>
      </p:sp>
      <p:pic>
        <p:nvPicPr>
          <p:cNvPr id="1026" name="Picture 2" descr="rede3">
            <a:hlinkClick r:id="rId2"/>
            <a:extLst>
              <a:ext uri="{FF2B5EF4-FFF2-40B4-BE49-F238E27FC236}">
                <a16:creationId xmlns:a16="http://schemas.microsoft.com/office/drawing/2014/main" id="{9CA0DDB6-82F3-4A28-AE69-B015642E4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138" y="1690688"/>
            <a:ext cx="3805374" cy="1955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e4">
            <a:hlinkClick r:id="rId2"/>
            <a:extLst>
              <a:ext uri="{FF2B5EF4-FFF2-40B4-BE49-F238E27FC236}">
                <a16:creationId xmlns:a16="http://schemas.microsoft.com/office/drawing/2014/main" id="{FF8ADCFA-D5A8-430C-885F-A7450A763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017" y="1690688"/>
            <a:ext cx="3805375" cy="19557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B799AAE-07C7-4EA4-AA91-5BC20E16F420}"/>
              </a:ext>
            </a:extLst>
          </p:cNvPr>
          <p:cNvSpPr txBox="1"/>
          <p:nvPr/>
        </p:nvSpPr>
        <p:spPr>
          <a:xfrm>
            <a:off x="838200" y="3821627"/>
            <a:ext cx="10515600" cy="1569660"/>
          </a:xfrm>
          <a:prstGeom prst="rect">
            <a:avLst/>
          </a:prstGeom>
          <a:noFill/>
        </p:spPr>
        <p:txBody>
          <a:bodyPr wrap="square" rtlCol="0">
            <a:spAutoFit/>
          </a:bodyPr>
          <a:lstStyle/>
          <a:p>
            <a:pPr marL="285750" indent="-285750" algn="just">
              <a:buFontTx/>
              <a:buChar char="-"/>
            </a:pPr>
            <a:r>
              <a:rPr lang="pt-BR" sz="1600" dirty="0"/>
              <a:t>Nem todos os pixels da entrada são conectados com um neurônio oculto;</a:t>
            </a:r>
          </a:p>
          <a:p>
            <a:pPr marL="285750" indent="-285750" algn="just">
              <a:buFontTx/>
              <a:buChar char="-"/>
            </a:pPr>
            <a:r>
              <a:rPr lang="pt-BR" sz="1600" dirty="0"/>
              <a:t>As conexões são feitas entre pequenas regiões da imagem de entrada (o chamado campo receptivo local) com um respectivo neurônio oculto;</a:t>
            </a:r>
          </a:p>
          <a:p>
            <a:pPr marL="285750" indent="-285750" algn="just">
              <a:buFontTx/>
              <a:buChar char="-"/>
            </a:pPr>
            <a:r>
              <a:rPr lang="pt-BR" sz="1600" dirty="0"/>
              <a:t>O campo receptivo local se desliza por toda a imagem, se conectando ao neurônio oculto;</a:t>
            </a:r>
          </a:p>
          <a:p>
            <a:pPr marL="285750" indent="-285750" algn="just">
              <a:buFontTx/>
              <a:buChar char="-"/>
            </a:pPr>
            <a:r>
              <a:rPr lang="pt-BR" sz="1600" dirty="0"/>
              <a:t>Isso permite que a rede se concentre em pequenos recursos de baixo nível na primeira camada oculta e os reúna em recursos maiores de nível superior na próxima camada oculta e assim por diante.</a:t>
            </a:r>
            <a:endParaRPr lang="en-US" sz="1600" dirty="0"/>
          </a:p>
        </p:txBody>
      </p:sp>
      <p:sp>
        <p:nvSpPr>
          <p:cNvPr id="7" name="CaixaDeTexto 6">
            <a:extLst>
              <a:ext uri="{FF2B5EF4-FFF2-40B4-BE49-F238E27FC236}">
                <a16:creationId xmlns:a16="http://schemas.microsoft.com/office/drawing/2014/main" id="{1A748031-D016-4C99-8A50-DDB676219282}"/>
              </a:ext>
            </a:extLst>
          </p:cNvPr>
          <p:cNvSpPr txBox="1"/>
          <p:nvPr/>
        </p:nvSpPr>
        <p:spPr>
          <a:xfrm>
            <a:off x="2099592" y="5603657"/>
            <a:ext cx="3719543" cy="923330"/>
          </a:xfrm>
          <a:prstGeom prst="rect">
            <a:avLst/>
          </a:prstGeom>
          <a:noFill/>
        </p:spPr>
        <p:txBody>
          <a:bodyPr wrap="none" rtlCol="0">
            <a:spAutoFit/>
          </a:bodyPr>
          <a:lstStyle/>
          <a:p>
            <a:pPr algn="ctr"/>
            <a:r>
              <a:rPr lang="pt-BR" dirty="0"/>
              <a:t>Imagem de entrada: 28 x 28 pixels</a:t>
            </a:r>
          </a:p>
          <a:p>
            <a:pPr algn="ctr"/>
            <a:r>
              <a:rPr lang="pt-BR" dirty="0"/>
              <a:t>Campo receptivo local: 5 x 5 pixels</a:t>
            </a:r>
          </a:p>
          <a:p>
            <a:pPr algn="ctr"/>
            <a:r>
              <a:rPr lang="pt-BR" dirty="0"/>
              <a:t>Movendo o campo por 1 pixel por vez</a:t>
            </a:r>
            <a:endParaRPr lang="en-US" dirty="0"/>
          </a:p>
        </p:txBody>
      </p:sp>
      <p:sp>
        <p:nvSpPr>
          <p:cNvPr id="12" name="CaixaDeTexto 11">
            <a:extLst>
              <a:ext uri="{FF2B5EF4-FFF2-40B4-BE49-F238E27FC236}">
                <a16:creationId xmlns:a16="http://schemas.microsoft.com/office/drawing/2014/main" id="{480A8D4A-90DE-4C23-B69A-990C84287F5F}"/>
              </a:ext>
            </a:extLst>
          </p:cNvPr>
          <p:cNvSpPr txBox="1"/>
          <p:nvPr/>
        </p:nvSpPr>
        <p:spPr>
          <a:xfrm>
            <a:off x="6633640" y="5880656"/>
            <a:ext cx="3755708" cy="369332"/>
          </a:xfrm>
          <a:prstGeom prst="rect">
            <a:avLst/>
          </a:prstGeom>
          <a:noFill/>
        </p:spPr>
        <p:txBody>
          <a:bodyPr wrap="none" rtlCol="0">
            <a:spAutoFit/>
          </a:bodyPr>
          <a:lstStyle/>
          <a:p>
            <a:pPr algn="ctr"/>
            <a:r>
              <a:rPr lang="pt-BR" dirty="0"/>
              <a:t>Camada oculta com 24 x 24 neurônios</a:t>
            </a:r>
            <a:endParaRPr lang="en-US" dirty="0"/>
          </a:p>
        </p:txBody>
      </p:sp>
      <p:cxnSp>
        <p:nvCxnSpPr>
          <p:cNvPr id="9" name="Conector de Seta Reta 8">
            <a:extLst>
              <a:ext uri="{FF2B5EF4-FFF2-40B4-BE49-F238E27FC236}">
                <a16:creationId xmlns:a16="http://schemas.microsoft.com/office/drawing/2014/main" id="{534092C2-7B0F-4CDA-AE90-E51705A9D641}"/>
              </a:ext>
            </a:extLst>
          </p:cNvPr>
          <p:cNvCxnSpPr>
            <a:stCxn id="7" idx="3"/>
            <a:endCxn id="12" idx="1"/>
          </p:cNvCxnSpPr>
          <p:nvPr/>
        </p:nvCxnSpPr>
        <p:spPr>
          <a:xfrm>
            <a:off x="5819135" y="6065322"/>
            <a:ext cx="81450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8430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ls2 1404">
            <a:hlinkClick r:id="rId2"/>
            <a:extLst>
              <a:ext uri="{FF2B5EF4-FFF2-40B4-BE49-F238E27FC236}">
                <a16:creationId xmlns:a16="http://schemas.microsoft.com/office/drawing/2014/main" id="{3A729963-ED5B-46A9-A40D-061DBC7F0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486" y="4181443"/>
            <a:ext cx="3219691" cy="20963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ls2 1403">
            <a:hlinkClick r:id="rId2"/>
            <a:extLst>
              <a:ext uri="{FF2B5EF4-FFF2-40B4-BE49-F238E27FC236}">
                <a16:creationId xmlns:a16="http://schemas.microsoft.com/office/drawing/2014/main" id="{A0E58D42-EA6B-4146-BEA8-3F2574BE9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763" y="3953322"/>
            <a:ext cx="3180567" cy="223961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Campo receptivo local</a:t>
            </a:r>
            <a:endParaRPr lang="en-US" sz="2000"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799AAE-07C7-4EA4-AA91-5BC20E16F420}"/>
                  </a:ext>
                </a:extLst>
              </p:cNvPr>
              <p:cNvSpPr txBox="1"/>
              <p:nvPr/>
            </p:nvSpPr>
            <p:spPr>
              <a:xfrm>
                <a:off x="838200" y="1628392"/>
                <a:ext cx="10515600" cy="2000548"/>
              </a:xfrm>
              <a:prstGeom prst="rect">
                <a:avLst/>
              </a:prstGeom>
              <a:noFill/>
            </p:spPr>
            <p:txBody>
              <a:bodyPr wrap="square" rtlCol="0">
                <a:spAutoFit/>
              </a:bodyPr>
              <a:lstStyle/>
              <a:p>
                <a:pPr algn="just"/>
                <a:r>
                  <a:rPr lang="pt-BR" sz="1600" dirty="0"/>
                  <a:t>Um neurônio na linha </a:t>
                </a:r>
                <a14:m>
                  <m:oMath xmlns:m="http://schemas.openxmlformats.org/officeDocument/2006/math">
                    <m:r>
                      <a:rPr lang="pt-BR" sz="1600" b="1" i="1" dirty="0">
                        <a:latin typeface="Cambria Math" panose="02040503050406030204" pitchFamily="18" charset="0"/>
                      </a:rPr>
                      <m:t>𝒊</m:t>
                    </m:r>
                  </m:oMath>
                </a14:m>
                <a:r>
                  <a:rPr lang="pt-BR" sz="1600" dirty="0"/>
                  <a:t> e coluna </a:t>
                </a:r>
                <a14:m>
                  <m:oMath xmlns:m="http://schemas.openxmlformats.org/officeDocument/2006/math">
                    <m:r>
                      <a:rPr lang="pt-BR" sz="1600" b="1" i="1" smtClean="0">
                        <a:latin typeface="Cambria Math" panose="02040503050406030204" pitchFamily="18" charset="0"/>
                      </a:rPr>
                      <m:t>𝒋</m:t>
                    </m:r>
                  </m:oMath>
                </a14:m>
                <a:r>
                  <a:rPr lang="pt-BR" sz="1600" dirty="0"/>
                  <a:t> de uma camada, está conectado com a saída os neurônios da camada anterior localizados na matriz definida pela linha </a:t>
                </a:r>
                <a14:m>
                  <m:oMath xmlns:m="http://schemas.openxmlformats.org/officeDocument/2006/math">
                    <m:r>
                      <a:rPr lang="pt-BR" sz="1600" b="1" i="1" dirty="0" smtClean="0">
                        <a:latin typeface="Cambria Math" panose="02040503050406030204" pitchFamily="18" charset="0"/>
                      </a:rPr>
                      <m:t>𝒊</m:t>
                    </m:r>
                  </m:oMath>
                </a14:m>
                <a:r>
                  <a:rPr lang="pt-BR" sz="1600" dirty="0"/>
                  <a:t> a </a:t>
                </a:r>
                <a14:m>
                  <m:oMath xmlns:m="http://schemas.openxmlformats.org/officeDocument/2006/math">
                    <m:r>
                      <a:rPr lang="pt-BR" sz="1600" b="1" i="1" smtClean="0">
                        <a:latin typeface="Cambria Math" panose="02040503050406030204" pitchFamily="18" charset="0"/>
                      </a:rPr>
                      <m:t>𝒊</m:t>
                    </m:r>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𝒉</m:t>
                        </m:r>
                      </m:sub>
                    </m:sSub>
                    <m:r>
                      <a:rPr lang="pt-BR" sz="1600" b="1" i="1" smtClean="0">
                        <a:latin typeface="Cambria Math" panose="02040503050406030204" pitchFamily="18" charset="0"/>
                      </a:rPr>
                      <m:t> −</m:t>
                    </m:r>
                    <m:r>
                      <a:rPr lang="pt-BR" sz="1600" b="1" i="1" smtClean="0">
                        <a:latin typeface="Cambria Math" panose="02040503050406030204" pitchFamily="18" charset="0"/>
                      </a:rPr>
                      <m:t>𝟏</m:t>
                    </m:r>
                  </m:oMath>
                </a14:m>
                <a:r>
                  <a:rPr lang="en-US" sz="1600" dirty="0"/>
                  <a:t> e </a:t>
                </a:r>
                <a:r>
                  <a:rPr lang="pt-BR" sz="1600" dirty="0"/>
                  <a:t>coluna</a:t>
                </a:r>
                <a:r>
                  <a:rPr lang="en-US" sz="1600" dirty="0"/>
                  <a:t> </a:t>
                </a:r>
                <a14:m>
                  <m:oMath xmlns:m="http://schemas.openxmlformats.org/officeDocument/2006/math">
                    <m:r>
                      <a:rPr lang="pt-BR" sz="1600" b="1" i="1" dirty="0" smtClean="0">
                        <a:latin typeface="Cambria Math" panose="02040503050406030204" pitchFamily="18" charset="0"/>
                      </a:rPr>
                      <m:t>𝒋</m:t>
                    </m:r>
                  </m:oMath>
                </a14:m>
                <a:r>
                  <a:rPr lang="pt-BR" sz="1600" dirty="0"/>
                  <a:t> a </a:t>
                </a:r>
                <a14:m>
                  <m:oMath xmlns:m="http://schemas.openxmlformats.org/officeDocument/2006/math">
                    <m:r>
                      <a:rPr lang="pt-BR" sz="1600" b="1" i="1" smtClean="0">
                        <a:latin typeface="Cambria Math" panose="02040503050406030204" pitchFamily="18" charset="0"/>
                      </a:rPr>
                      <m:t>𝒋</m:t>
                    </m:r>
                    <m:r>
                      <a:rPr lang="pt-BR" sz="1600" b="1" i="1">
                        <a:latin typeface="Cambria Math" panose="02040503050406030204" pitchFamily="18" charset="0"/>
                      </a:rPr>
                      <m:t>+</m:t>
                    </m:r>
                    <m:sSub>
                      <m:sSubPr>
                        <m:ctrlPr>
                          <a:rPr lang="pt-BR" sz="1600" b="1" i="1">
                            <a:latin typeface="Cambria Math" panose="02040503050406030204" pitchFamily="18" charset="0"/>
                          </a:rPr>
                        </m:ctrlPr>
                      </m:sSubPr>
                      <m:e>
                        <m:r>
                          <a:rPr lang="pt-BR" sz="1600" b="1" i="1">
                            <a:latin typeface="Cambria Math" panose="02040503050406030204" pitchFamily="18" charset="0"/>
                          </a:rPr>
                          <m:t>𝒇</m:t>
                        </m:r>
                      </m:e>
                      <m:sub>
                        <m:r>
                          <a:rPr lang="pt-BR" sz="1600" b="1" i="1" smtClean="0">
                            <a:latin typeface="Cambria Math" panose="02040503050406030204" pitchFamily="18" charset="0"/>
                          </a:rPr>
                          <m:t>𝒘</m:t>
                        </m:r>
                      </m:sub>
                    </m:sSub>
                    <m:r>
                      <a:rPr lang="pt-BR" sz="1600" b="1" i="1">
                        <a:latin typeface="Cambria Math" panose="02040503050406030204" pitchFamily="18" charset="0"/>
                      </a:rPr>
                      <m:t> −</m:t>
                    </m:r>
                    <m:r>
                      <a:rPr lang="pt-BR" sz="1600" b="1" i="1">
                        <a:latin typeface="Cambria Math" panose="02040503050406030204" pitchFamily="18" charset="0"/>
                      </a:rPr>
                      <m:t>𝟏</m:t>
                    </m:r>
                  </m:oMath>
                </a14:m>
                <a:r>
                  <a:rPr lang="en-US" sz="1600" dirty="0"/>
                  <a:t> , </a:t>
                </a:r>
                <a:r>
                  <a:rPr lang="pt-BR" sz="1600" dirty="0"/>
                  <a:t>sendo</a:t>
                </a:r>
                <a:r>
                  <a:rPr lang="en-US" sz="1600" dirty="0"/>
                  <a:t> </a:t>
                </a:r>
                <a14:m>
                  <m:oMath xmlns:m="http://schemas.openxmlformats.org/officeDocument/2006/math">
                    <m:sSub>
                      <m:sSubPr>
                        <m:ctrlPr>
                          <a:rPr lang="pt-BR" sz="1600" b="1" i="1">
                            <a:latin typeface="Cambria Math" panose="02040503050406030204" pitchFamily="18" charset="0"/>
                          </a:rPr>
                        </m:ctrlPr>
                      </m:sSubPr>
                      <m:e>
                        <m:r>
                          <a:rPr lang="pt-BR" sz="1600" b="1" i="1">
                            <a:latin typeface="Cambria Math" panose="02040503050406030204" pitchFamily="18" charset="0"/>
                          </a:rPr>
                          <m:t>𝒇</m:t>
                        </m:r>
                      </m:e>
                      <m:sub>
                        <m:r>
                          <a:rPr lang="pt-BR" sz="1600" b="1" i="1">
                            <a:latin typeface="Cambria Math" panose="02040503050406030204" pitchFamily="18" charset="0"/>
                          </a:rPr>
                          <m:t>𝒉</m:t>
                        </m:r>
                      </m:sub>
                    </m:sSub>
                    <m:r>
                      <a:rPr lang="pt-BR" sz="1600" b="1" i="1">
                        <a:latin typeface="Cambria Math" panose="02040503050406030204" pitchFamily="18" charset="0"/>
                      </a:rPr>
                      <m:t> </m:t>
                    </m:r>
                  </m:oMath>
                </a14:m>
                <a:r>
                  <a:rPr lang="en-US" sz="1600" b="1" dirty="0"/>
                  <a:t> </a:t>
                </a:r>
                <a:r>
                  <a:rPr lang="en-US" sz="1600" dirty="0"/>
                  <a:t>e </a:t>
                </a:r>
                <a14:m>
                  <m:oMath xmlns:m="http://schemas.openxmlformats.org/officeDocument/2006/math">
                    <m:sSub>
                      <m:sSubPr>
                        <m:ctrlPr>
                          <a:rPr lang="pt-BR" sz="1600" b="1" i="1">
                            <a:latin typeface="Cambria Math" panose="02040503050406030204" pitchFamily="18" charset="0"/>
                          </a:rPr>
                        </m:ctrlPr>
                      </m:sSubPr>
                      <m:e>
                        <m:r>
                          <a:rPr lang="pt-BR" sz="1600" b="1" i="1">
                            <a:latin typeface="Cambria Math" panose="02040503050406030204" pitchFamily="18" charset="0"/>
                          </a:rPr>
                          <m:t>𝒇</m:t>
                        </m:r>
                      </m:e>
                      <m:sub>
                        <m:r>
                          <a:rPr lang="pt-BR" sz="1600" b="1" i="1">
                            <a:latin typeface="Cambria Math" panose="02040503050406030204" pitchFamily="18" charset="0"/>
                          </a:rPr>
                          <m:t>𝒘</m:t>
                        </m:r>
                      </m:sub>
                    </m:sSub>
                    <m:r>
                      <a:rPr lang="pt-BR" sz="1600" b="1" i="1">
                        <a:latin typeface="Cambria Math" panose="02040503050406030204" pitchFamily="18" charset="0"/>
                      </a:rPr>
                      <m:t> </m:t>
                    </m:r>
                  </m:oMath>
                </a14:m>
                <a:r>
                  <a:rPr lang="en-US" sz="1600" dirty="0"/>
                  <a:t> a </a:t>
                </a:r>
                <a:r>
                  <a:rPr lang="pt-BR" sz="1600" dirty="0"/>
                  <a:t>altura</a:t>
                </a:r>
                <a:r>
                  <a:rPr lang="en-US" sz="1600" dirty="0"/>
                  <a:t> e </a:t>
                </a:r>
                <a:r>
                  <a:rPr lang="pt-BR" sz="1600" dirty="0"/>
                  <a:t>largura, respectivamente,</a:t>
                </a:r>
                <a:r>
                  <a:rPr lang="en-US" sz="1600" dirty="0"/>
                  <a:t> do campo </a:t>
                </a:r>
                <a:r>
                  <a:rPr lang="pt-BR" sz="1600" dirty="0"/>
                  <a:t>receptivo</a:t>
                </a:r>
                <a:r>
                  <a:rPr lang="en-US" sz="1600" dirty="0"/>
                  <a:t>.</a:t>
                </a:r>
              </a:p>
              <a:p>
                <a:pPr algn="just"/>
                <a:endParaRPr lang="en-US" sz="600" dirty="0"/>
              </a:p>
              <a:p>
                <a:pPr algn="just"/>
                <a:r>
                  <a:rPr lang="pt-BR" sz="1600" dirty="0"/>
                  <a:t>Para que uma camada tenha as mesmas dimensões da camada anterior, é comum colocar zeros em volta da entrada (o chamado </a:t>
                </a:r>
                <a:r>
                  <a:rPr lang="pt-BR" sz="1600" i="1" dirty="0"/>
                  <a:t>zero </a:t>
                </a:r>
                <a:r>
                  <a:rPr lang="pt-BR" sz="1600" i="1" dirty="0" err="1"/>
                  <a:t>padding</a:t>
                </a:r>
                <a:r>
                  <a:rPr lang="pt-BR" sz="1600" dirty="0"/>
                  <a:t>).</a:t>
                </a:r>
              </a:p>
              <a:p>
                <a:pPr algn="just"/>
                <a:endParaRPr lang="pt-BR" sz="600" dirty="0"/>
              </a:p>
              <a:p>
                <a:pPr algn="just"/>
                <a:r>
                  <a:rPr lang="pt-BR" sz="1600" dirty="0"/>
                  <a:t>O campo receptivo, pode ser espaçado de modo a gerar uma camada menor. Esse deslocamento de um campo receptivo para o outro é chamado de </a:t>
                </a:r>
                <a:r>
                  <a:rPr lang="pt-BR" sz="1600" i="1" dirty="0" err="1"/>
                  <a:t>stride</a:t>
                </a:r>
                <a:r>
                  <a:rPr lang="pt-BR" sz="1600" dirty="0"/>
                  <a:t>.</a:t>
                </a:r>
              </a:p>
            </p:txBody>
          </p:sp>
        </mc:Choice>
        <mc:Fallback xmlns="">
          <p:sp>
            <p:nvSpPr>
              <p:cNvPr id="6" name="CaixaDeTexto 5">
                <a:extLst>
                  <a:ext uri="{FF2B5EF4-FFF2-40B4-BE49-F238E27FC236}">
                    <a16:creationId xmlns:a16="http://schemas.microsoft.com/office/drawing/2014/main" id="{2B799AAE-07C7-4EA4-AA91-5BC20E16F420}"/>
                  </a:ext>
                </a:extLst>
              </p:cNvPr>
              <p:cNvSpPr txBox="1">
                <a:spLocks noRot="1" noChangeAspect="1" noMove="1" noResize="1" noEditPoints="1" noAdjustHandles="1" noChangeArrowheads="1" noChangeShapeType="1" noTextEdit="1"/>
              </p:cNvSpPr>
              <p:nvPr/>
            </p:nvSpPr>
            <p:spPr>
              <a:xfrm>
                <a:off x="838200" y="1628392"/>
                <a:ext cx="10515600" cy="2000548"/>
              </a:xfrm>
              <a:prstGeom prst="rect">
                <a:avLst/>
              </a:prstGeom>
              <a:blipFill>
                <a:blip r:embed="rId5"/>
                <a:stretch>
                  <a:fillRect l="-348" t="-915" r="-290" b="-3049"/>
                </a:stretch>
              </a:blipFill>
            </p:spPr>
            <p:txBody>
              <a:bodyPr/>
              <a:lstStyle/>
              <a:p>
                <a:r>
                  <a:rPr lang="en-US">
                    <a:noFill/>
                  </a:rPr>
                  <a:t> </a:t>
                </a:r>
              </a:p>
            </p:txBody>
          </p:sp>
        </mc:Fallback>
      </mc:AlternateContent>
      <p:sp>
        <p:nvSpPr>
          <p:cNvPr id="7" name="CaixaDeTexto 6">
            <a:extLst>
              <a:ext uri="{FF2B5EF4-FFF2-40B4-BE49-F238E27FC236}">
                <a16:creationId xmlns:a16="http://schemas.microsoft.com/office/drawing/2014/main" id="{1A748031-D016-4C99-8A50-DDB676219282}"/>
              </a:ext>
            </a:extLst>
          </p:cNvPr>
          <p:cNvSpPr txBox="1"/>
          <p:nvPr/>
        </p:nvSpPr>
        <p:spPr>
          <a:xfrm>
            <a:off x="4557716" y="3519229"/>
            <a:ext cx="3605795" cy="523220"/>
          </a:xfrm>
          <a:prstGeom prst="rect">
            <a:avLst/>
          </a:prstGeom>
          <a:noFill/>
        </p:spPr>
        <p:txBody>
          <a:bodyPr wrap="none" rtlCol="0">
            <a:spAutoFit/>
          </a:bodyPr>
          <a:lstStyle/>
          <a:p>
            <a:pPr algn="ctr"/>
            <a:r>
              <a:rPr lang="pt-BR" sz="1400" dirty="0"/>
              <a:t>Imagem de entrada: 5 x 7 pixels + </a:t>
            </a:r>
            <a:r>
              <a:rPr lang="pt-BR" sz="1400" i="1" dirty="0"/>
              <a:t>zero </a:t>
            </a:r>
            <a:r>
              <a:rPr lang="pt-BR" sz="1400" i="1" dirty="0" err="1"/>
              <a:t>padding</a:t>
            </a:r>
            <a:endParaRPr lang="pt-BR" sz="1400" dirty="0"/>
          </a:p>
          <a:p>
            <a:pPr algn="ctr"/>
            <a:r>
              <a:rPr lang="pt-BR" sz="1400" dirty="0"/>
              <a:t>Campo receptivo local: 3 x 3 pixels</a:t>
            </a:r>
          </a:p>
        </p:txBody>
      </p:sp>
      <p:sp>
        <p:nvSpPr>
          <p:cNvPr id="12" name="CaixaDeTexto 11">
            <a:extLst>
              <a:ext uri="{FF2B5EF4-FFF2-40B4-BE49-F238E27FC236}">
                <a16:creationId xmlns:a16="http://schemas.microsoft.com/office/drawing/2014/main" id="{480A8D4A-90DE-4C23-B69A-990C84287F5F}"/>
              </a:ext>
            </a:extLst>
          </p:cNvPr>
          <p:cNvSpPr txBox="1"/>
          <p:nvPr/>
        </p:nvSpPr>
        <p:spPr>
          <a:xfrm>
            <a:off x="6379042" y="6192942"/>
            <a:ext cx="2998577" cy="523220"/>
          </a:xfrm>
          <a:prstGeom prst="rect">
            <a:avLst/>
          </a:prstGeom>
          <a:noFill/>
        </p:spPr>
        <p:txBody>
          <a:bodyPr wrap="none" rtlCol="0">
            <a:spAutoFit/>
          </a:bodyPr>
          <a:lstStyle/>
          <a:p>
            <a:pPr algn="ctr"/>
            <a:r>
              <a:rPr lang="pt-BR" sz="1400" dirty="0"/>
              <a:t>Movendo o campo por 2 pixels por vez</a:t>
            </a:r>
          </a:p>
          <a:p>
            <a:pPr algn="ctr"/>
            <a:r>
              <a:rPr lang="pt-BR" sz="1400" dirty="0"/>
              <a:t>Próxima camada com 3 x 4 neurônios</a:t>
            </a:r>
            <a:endParaRPr lang="en-US" sz="1400" dirty="0"/>
          </a:p>
        </p:txBody>
      </p:sp>
      <p:sp>
        <p:nvSpPr>
          <p:cNvPr id="16" name="CaixaDeTexto 15">
            <a:extLst>
              <a:ext uri="{FF2B5EF4-FFF2-40B4-BE49-F238E27FC236}">
                <a16:creationId xmlns:a16="http://schemas.microsoft.com/office/drawing/2014/main" id="{7A6BF787-255D-4554-A7F7-16DA7A097A3F}"/>
              </a:ext>
            </a:extLst>
          </p:cNvPr>
          <p:cNvSpPr txBox="1"/>
          <p:nvPr/>
        </p:nvSpPr>
        <p:spPr>
          <a:xfrm>
            <a:off x="2466675" y="6192939"/>
            <a:ext cx="2928046" cy="523220"/>
          </a:xfrm>
          <a:prstGeom prst="rect">
            <a:avLst/>
          </a:prstGeom>
          <a:noFill/>
        </p:spPr>
        <p:txBody>
          <a:bodyPr wrap="none" rtlCol="0">
            <a:spAutoFit/>
          </a:bodyPr>
          <a:lstStyle/>
          <a:p>
            <a:pPr algn="ctr"/>
            <a:r>
              <a:rPr lang="pt-BR" sz="1400" dirty="0"/>
              <a:t>Movendo o campo por 1 pixel por vez</a:t>
            </a:r>
          </a:p>
          <a:p>
            <a:pPr algn="ctr"/>
            <a:r>
              <a:rPr lang="pt-BR" sz="1400" dirty="0"/>
              <a:t>Próxima camada com 5 x 7 neurônios</a:t>
            </a:r>
            <a:endParaRPr lang="en-US" sz="1400"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9E5B2243-FFBB-4CBA-B3A4-A8DEB4B17E82}"/>
                  </a:ext>
                </a:extLst>
              </p:cNvPr>
              <p:cNvSpPr txBox="1"/>
              <p:nvPr/>
            </p:nvSpPr>
            <p:spPr>
              <a:xfrm>
                <a:off x="832751" y="5229607"/>
                <a:ext cx="1311898" cy="523220"/>
              </a:xfrm>
              <a:prstGeom prst="rect">
                <a:avLst/>
              </a:prstGeom>
              <a:noFill/>
            </p:spPr>
            <p:txBody>
              <a:bodyPr wrap="none" rtlCol="0">
                <a:spAutoFit/>
              </a:bodyPr>
              <a:lstStyle/>
              <a:p>
                <a:pPr algn="ctr"/>
                <a14:m>
                  <m:oMath xmlns:m="http://schemas.openxmlformats.org/officeDocument/2006/math">
                    <m:r>
                      <a:rPr lang="pt-BR" sz="1400" b="0" i="1" dirty="0" smtClean="0">
                        <a:latin typeface="Cambria Math" panose="02040503050406030204" pitchFamily="18" charset="0"/>
                      </a:rPr>
                      <m:t>𝑖</m:t>
                    </m:r>
                  </m:oMath>
                </a14:m>
                <a:r>
                  <a:rPr lang="pt-BR" sz="1400" dirty="0"/>
                  <a:t> </a:t>
                </a:r>
                <a:r>
                  <a:rPr lang="pt-BR" sz="1400" b="1" dirty="0"/>
                  <a:t>→</a:t>
                </a:r>
                <a:r>
                  <a:rPr lang="pt-BR" sz="1400" dirty="0"/>
                  <a:t> </a:t>
                </a:r>
                <a14:m>
                  <m:oMath xmlns:m="http://schemas.openxmlformats.org/officeDocument/2006/math">
                    <m:r>
                      <a:rPr lang="pt-BR" sz="1400" b="0" i="1" smtClean="0">
                        <a:latin typeface="Cambria Math" panose="02040503050406030204" pitchFamily="18" charset="0"/>
                      </a:rPr>
                      <m:t>𝑖</m:t>
                    </m:r>
                    <m:r>
                      <a:rPr lang="pt-BR" sz="1400" b="0" i="1" smtClean="0">
                        <a:latin typeface="Cambria Math" panose="02040503050406030204" pitchFamily="18" charset="0"/>
                      </a:rPr>
                      <m:t>+</m:t>
                    </m:r>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h</m:t>
                        </m:r>
                      </m:sub>
                    </m:sSub>
                    <m:r>
                      <a:rPr lang="pt-BR" sz="1400" b="0" i="1" smtClean="0">
                        <a:latin typeface="Cambria Math" panose="02040503050406030204" pitchFamily="18" charset="0"/>
                      </a:rPr>
                      <m:t> −1</m:t>
                    </m:r>
                  </m:oMath>
                </a14:m>
                <a:endParaRPr lang="en-US" sz="1400" dirty="0"/>
              </a:p>
              <a:p>
                <a:pPr algn="ctr"/>
                <a14:m>
                  <m:oMath xmlns:m="http://schemas.openxmlformats.org/officeDocument/2006/math">
                    <m:r>
                      <a:rPr lang="pt-BR" sz="1400" b="0" i="1" dirty="0" smtClean="0">
                        <a:latin typeface="Cambria Math" panose="02040503050406030204" pitchFamily="18" charset="0"/>
                      </a:rPr>
                      <m:t>𝑗</m:t>
                    </m:r>
                  </m:oMath>
                </a14:m>
                <a:r>
                  <a:rPr lang="pt-BR" sz="1400" dirty="0"/>
                  <a:t> </a:t>
                </a:r>
                <a:r>
                  <a:rPr lang="pt-BR" sz="1400" b="1" dirty="0"/>
                  <a:t>→</a:t>
                </a:r>
                <a:r>
                  <a:rPr lang="pt-BR" sz="1400" dirty="0"/>
                  <a:t> </a:t>
                </a:r>
                <a14:m>
                  <m:oMath xmlns:m="http://schemas.openxmlformats.org/officeDocument/2006/math">
                    <m:r>
                      <a:rPr lang="pt-BR" sz="1400" b="0" i="1" smtClean="0">
                        <a:latin typeface="Cambria Math" panose="02040503050406030204" pitchFamily="18" charset="0"/>
                      </a:rPr>
                      <m:t>𝑗</m:t>
                    </m:r>
                    <m:r>
                      <a:rPr lang="pt-BR" sz="1400" b="0" i="1">
                        <a:latin typeface="Cambria Math" panose="02040503050406030204" pitchFamily="18" charset="0"/>
                      </a:rPr>
                      <m:t>+</m:t>
                    </m:r>
                    <m:sSub>
                      <m:sSubPr>
                        <m:ctrlPr>
                          <a:rPr lang="pt-BR" sz="1400" i="1">
                            <a:latin typeface="Cambria Math" panose="02040503050406030204" pitchFamily="18" charset="0"/>
                          </a:rPr>
                        </m:ctrlPr>
                      </m:sSubPr>
                      <m:e>
                        <m:r>
                          <a:rPr lang="pt-BR" sz="1400" b="0" i="1">
                            <a:latin typeface="Cambria Math" panose="02040503050406030204" pitchFamily="18" charset="0"/>
                          </a:rPr>
                          <m:t>𝑓</m:t>
                        </m:r>
                      </m:e>
                      <m:sub>
                        <m:r>
                          <a:rPr lang="pt-BR" sz="1400" b="0" i="1" smtClean="0">
                            <a:latin typeface="Cambria Math" panose="02040503050406030204" pitchFamily="18" charset="0"/>
                          </a:rPr>
                          <m:t>𝑤</m:t>
                        </m:r>
                      </m:sub>
                    </m:sSub>
                    <m:r>
                      <a:rPr lang="pt-BR" sz="1400" b="0" i="1">
                        <a:latin typeface="Cambria Math" panose="02040503050406030204" pitchFamily="18" charset="0"/>
                      </a:rPr>
                      <m:t> −1</m:t>
                    </m:r>
                  </m:oMath>
                </a14:m>
                <a:endParaRPr lang="en-US" sz="1400" dirty="0"/>
              </a:p>
            </p:txBody>
          </p:sp>
        </mc:Choice>
        <mc:Fallback xmlns="">
          <p:sp>
            <p:nvSpPr>
              <p:cNvPr id="15" name="CaixaDeTexto 14">
                <a:extLst>
                  <a:ext uri="{FF2B5EF4-FFF2-40B4-BE49-F238E27FC236}">
                    <a16:creationId xmlns:a16="http://schemas.microsoft.com/office/drawing/2014/main" id="{9E5B2243-FFBB-4CBA-B3A4-A8DEB4B17E82}"/>
                  </a:ext>
                </a:extLst>
              </p:cNvPr>
              <p:cNvSpPr txBox="1">
                <a:spLocks noRot="1" noChangeAspect="1" noMove="1" noResize="1" noEditPoints="1" noAdjustHandles="1" noChangeArrowheads="1" noChangeShapeType="1" noTextEdit="1"/>
              </p:cNvSpPr>
              <p:nvPr/>
            </p:nvSpPr>
            <p:spPr>
              <a:xfrm>
                <a:off x="832751" y="5229607"/>
                <a:ext cx="1311898" cy="523220"/>
              </a:xfrm>
              <a:prstGeom prst="rect">
                <a:avLst/>
              </a:prstGeom>
              <a:blipFill>
                <a:blip r:embed="rId6"/>
                <a:stretch>
                  <a:fillRect t="-2326"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56CDBA3E-2587-4B7E-8091-6DFA0A91562C}"/>
                  </a:ext>
                </a:extLst>
              </p:cNvPr>
              <p:cNvSpPr txBox="1"/>
              <p:nvPr/>
            </p:nvSpPr>
            <p:spPr>
              <a:xfrm>
                <a:off x="9488177" y="5229607"/>
                <a:ext cx="2112181" cy="523220"/>
              </a:xfrm>
              <a:prstGeom prst="rect">
                <a:avLst/>
              </a:prstGeom>
              <a:noFill/>
            </p:spPr>
            <p:txBody>
              <a:bodyPr wrap="none" rtlCol="0">
                <a:spAutoFit/>
              </a:bodyPr>
              <a:lstStyle/>
              <a:p>
                <a:pPr algn="ctr"/>
                <a14:m>
                  <m:oMath xmlns:m="http://schemas.openxmlformats.org/officeDocument/2006/math">
                    <m:r>
                      <a:rPr lang="pt-BR" sz="1400" b="0" i="1" dirty="0" smtClean="0">
                        <a:latin typeface="Cambria Math" panose="02040503050406030204" pitchFamily="18" charset="0"/>
                      </a:rPr>
                      <m:t>𝑖</m:t>
                    </m:r>
                    <m:r>
                      <a:rPr lang="pt-BR" sz="1400" b="0" i="1" dirty="0" smtClean="0">
                        <a:latin typeface="Cambria Math" panose="02040503050406030204" pitchFamily="18" charset="0"/>
                      </a:rPr>
                      <m:t> ∗ </m:t>
                    </m:r>
                    <m:sSub>
                      <m:sSubPr>
                        <m:ctrlPr>
                          <a:rPr lang="pt-BR" sz="1400" b="0" i="1" dirty="0" smtClean="0">
                            <a:latin typeface="Cambria Math" panose="02040503050406030204" pitchFamily="18" charset="0"/>
                          </a:rPr>
                        </m:ctrlPr>
                      </m:sSubPr>
                      <m:e>
                        <m:r>
                          <a:rPr lang="pt-BR" sz="1400" b="0" i="1" dirty="0" smtClean="0">
                            <a:latin typeface="Cambria Math" panose="02040503050406030204" pitchFamily="18" charset="0"/>
                          </a:rPr>
                          <m:t>𝑠</m:t>
                        </m:r>
                      </m:e>
                      <m:sub>
                        <m:r>
                          <a:rPr lang="pt-BR" sz="1400" b="0" i="1" dirty="0" smtClean="0">
                            <a:latin typeface="Cambria Math" panose="02040503050406030204" pitchFamily="18" charset="0"/>
                          </a:rPr>
                          <m:t>h</m:t>
                        </m:r>
                      </m:sub>
                    </m:sSub>
                  </m:oMath>
                </a14:m>
                <a:r>
                  <a:rPr lang="pt-BR" sz="1400" dirty="0"/>
                  <a:t> </a:t>
                </a:r>
                <a:r>
                  <a:rPr lang="pt-BR" sz="1400" b="1" dirty="0"/>
                  <a:t>→</a:t>
                </a:r>
                <a14:m>
                  <m:oMath xmlns:m="http://schemas.openxmlformats.org/officeDocument/2006/math">
                    <m:r>
                      <a:rPr lang="pt-BR" sz="1400" i="1" dirty="0">
                        <a:latin typeface="Cambria Math" panose="02040503050406030204" pitchFamily="18" charset="0"/>
                      </a:rPr>
                      <m:t>𝑖</m:t>
                    </m:r>
                    <m:r>
                      <a:rPr lang="pt-BR" sz="1400" i="1" dirty="0">
                        <a:latin typeface="Cambria Math" panose="02040503050406030204" pitchFamily="18" charset="0"/>
                      </a:rPr>
                      <m:t> ∗ </m:t>
                    </m:r>
                    <m:sSub>
                      <m:sSubPr>
                        <m:ctrlPr>
                          <a:rPr lang="pt-BR" sz="1400" i="1" dirty="0">
                            <a:latin typeface="Cambria Math" panose="02040503050406030204" pitchFamily="18" charset="0"/>
                          </a:rPr>
                        </m:ctrlPr>
                      </m:sSubPr>
                      <m:e>
                        <m:r>
                          <a:rPr lang="pt-BR" sz="1400" i="1" dirty="0">
                            <a:latin typeface="Cambria Math" panose="02040503050406030204" pitchFamily="18" charset="0"/>
                          </a:rPr>
                          <m:t>𝑠</m:t>
                        </m:r>
                      </m:e>
                      <m:sub>
                        <m:r>
                          <a:rPr lang="pt-BR" sz="1400" i="1" dirty="0">
                            <a:latin typeface="Cambria Math" panose="02040503050406030204" pitchFamily="18" charset="0"/>
                          </a:rPr>
                          <m:t>h</m:t>
                        </m:r>
                      </m:sub>
                    </m:sSub>
                    <m:r>
                      <a:rPr lang="pt-BR" sz="1400" b="0" i="1" smtClean="0">
                        <a:latin typeface="Cambria Math" panose="02040503050406030204" pitchFamily="18" charset="0"/>
                      </a:rPr>
                      <m:t>+</m:t>
                    </m:r>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h</m:t>
                        </m:r>
                      </m:sub>
                    </m:sSub>
                    <m:r>
                      <a:rPr lang="pt-BR" sz="1400" b="0" i="1" smtClean="0">
                        <a:latin typeface="Cambria Math" panose="02040503050406030204" pitchFamily="18" charset="0"/>
                      </a:rPr>
                      <m:t> −1</m:t>
                    </m:r>
                  </m:oMath>
                </a14:m>
                <a:endParaRPr lang="en-US" sz="1400" dirty="0"/>
              </a:p>
              <a:p>
                <a:pPr algn="ctr"/>
                <a14:m>
                  <m:oMath xmlns:m="http://schemas.openxmlformats.org/officeDocument/2006/math">
                    <m:r>
                      <a:rPr lang="pt-BR" sz="1400" b="0" i="1" dirty="0" smtClean="0">
                        <a:latin typeface="Cambria Math" panose="02040503050406030204" pitchFamily="18" charset="0"/>
                      </a:rPr>
                      <m:t>𝑗</m:t>
                    </m:r>
                  </m:oMath>
                </a14:m>
                <a:r>
                  <a:rPr lang="pt-BR" sz="1400" dirty="0"/>
                  <a:t> </a:t>
                </a:r>
                <a14:m>
                  <m:oMath xmlns:m="http://schemas.openxmlformats.org/officeDocument/2006/math">
                    <m:r>
                      <a:rPr lang="pt-BR" sz="1400" i="1" dirty="0">
                        <a:latin typeface="Cambria Math" panose="02040503050406030204" pitchFamily="18" charset="0"/>
                      </a:rPr>
                      <m:t>∗ </m:t>
                    </m:r>
                    <m:sSub>
                      <m:sSubPr>
                        <m:ctrlPr>
                          <a:rPr lang="pt-BR" sz="1400" i="1" dirty="0">
                            <a:latin typeface="Cambria Math" panose="02040503050406030204" pitchFamily="18" charset="0"/>
                          </a:rPr>
                        </m:ctrlPr>
                      </m:sSubPr>
                      <m:e>
                        <m:r>
                          <a:rPr lang="pt-BR" sz="1400" i="1" dirty="0">
                            <a:latin typeface="Cambria Math" panose="02040503050406030204" pitchFamily="18" charset="0"/>
                          </a:rPr>
                          <m:t>𝑠</m:t>
                        </m:r>
                      </m:e>
                      <m:sub>
                        <m:r>
                          <a:rPr lang="pt-BR" sz="1400" b="0" i="1" dirty="0" smtClean="0">
                            <a:latin typeface="Cambria Math" panose="02040503050406030204" pitchFamily="18" charset="0"/>
                          </a:rPr>
                          <m:t>𝑤</m:t>
                        </m:r>
                      </m:sub>
                    </m:sSub>
                  </m:oMath>
                </a14:m>
                <a:r>
                  <a:rPr lang="pt-BR" sz="1400" dirty="0"/>
                  <a:t> </a:t>
                </a:r>
                <a:r>
                  <a:rPr lang="pt-BR" sz="1400" b="1" dirty="0"/>
                  <a:t>→</a:t>
                </a:r>
                <a:r>
                  <a:rPr lang="pt-BR" sz="1400" dirty="0"/>
                  <a:t> </a:t>
                </a:r>
                <a14:m>
                  <m:oMath xmlns:m="http://schemas.openxmlformats.org/officeDocument/2006/math">
                    <m:r>
                      <a:rPr lang="pt-BR" sz="1400" b="0" i="1" smtClean="0">
                        <a:latin typeface="Cambria Math" panose="02040503050406030204" pitchFamily="18" charset="0"/>
                      </a:rPr>
                      <m:t>𝑗</m:t>
                    </m:r>
                    <m:r>
                      <a:rPr lang="pt-BR" sz="1400" i="1" dirty="0">
                        <a:latin typeface="Cambria Math" panose="02040503050406030204" pitchFamily="18" charset="0"/>
                      </a:rPr>
                      <m:t>∗ </m:t>
                    </m:r>
                    <m:sSub>
                      <m:sSubPr>
                        <m:ctrlPr>
                          <a:rPr lang="pt-BR" sz="1400" i="1" dirty="0">
                            <a:latin typeface="Cambria Math" panose="02040503050406030204" pitchFamily="18" charset="0"/>
                          </a:rPr>
                        </m:ctrlPr>
                      </m:sSubPr>
                      <m:e>
                        <m:r>
                          <a:rPr lang="pt-BR" sz="1400" i="1" dirty="0">
                            <a:latin typeface="Cambria Math" panose="02040503050406030204" pitchFamily="18" charset="0"/>
                          </a:rPr>
                          <m:t>𝑠</m:t>
                        </m:r>
                      </m:e>
                      <m:sub>
                        <m:r>
                          <a:rPr lang="pt-BR" sz="1400" i="1" dirty="0">
                            <a:latin typeface="Cambria Math" panose="02040503050406030204" pitchFamily="18" charset="0"/>
                          </a:rPr>
                          <m:t>𝑤</m:t>
                        </m:r>
                      </m:sub>
                    </m:sSub>
                    <m:r>
                      <a:rPr lang="pt-BR" sz="1400" b="0" i="1">
                        <a:latin typeface="Cambria Math" panose="02040503050406030204" pitchFamily="18" charset="0"/>
                      </a:rPr>
                      <m:t>+</m:t>
                    </m:r>
                    <m:sSub>
                      <m:sSubPr>
                        <m:ctrlPr>
                          <a:rPr lang="pt-BR" sz="1400" i="1">
                            <a:latin typeface="Cambria Math" panose="02040503050406030204" pitchFamily="18" charset="0"/>
                          </a:rPr>
                        </m:ctrlPr>
                      </m:sSubPr>
                      <m:e>
                        <m:r>
                          <a:rPr lang="pt-BR" sz="1400" b="0" i="1">
                            <a:latin typeface="Cambria Math" panose="02040503050406030204" pitchFamily="18" charset="0"/>
                          </a:rPr>
                          <m:t>𝑓</m:t>
                        </m:r>
                      </m:e>
                      <m:sub>
                        <m:r>
                          <a:rPr lang="pt-BR" sz="1400" b="0" i="1" smtClean="0">
                            <a:latin typeface="Cambria Math" panose="02040503050406030204" pitchFamily="18" charset="0"/>
                          </a:rPr>
                          <m:t>𝑤</m:t>
                        </m:r>
                      </m:sub>
                    </m:sSub>
                    <m:r>
                      <a:rPr lang="pt-BR" sz="1400" b="0" i="1">
                        <a:latin typeface="Cambria Math" panose="02040503050406030204" pitchFamily="18" charset="0"/>
                      </a:rPr>
                      <m:t> −1</m:t>
                    </m:r>
                  </m:oMath>
                </a14:m>
                <a:endParaRPr lang="en-US" sz="1400" dirty="0"/>
              </a:p>
            </p:txBody>
          </p:sp>
        </mc:Choice>
        <mc:Fallback xmlns="">
          <p:sp>
            <p:nvSpPr>
              <p:cNvPr id="22" name="CaixaDeTexto 21">
                <a:extLst>
                  <a:ext uri="{FF2B5EF4-FFF2-40B4-BE49-F238E27FC236}">
                    <a16:creationId xmlns:a16="http://schemas.microsoft.com/office/drawing/2014/main" id="{56CDBA3E-2587-4B7E-8091-6DFA0A91562C}"/>
                  </a:ext>
                </a:extLst>
              </p:cNvPr>
              <p:cNvSpPr txBox="1">
                <a:spLocks noRot="1" noChangeAspect="1" noMove="1" noResize="1" noEditPoints="1" noAdjustHandles="1" noChangeArrowheads="1" noChangeShapeType="1" noTextEdit="1"/>
              </p:cNvSpPr>
              <p:nvPr/>
            </p:nvSpPr>
            <p:spPr>
              <a:xfrm>
                <a:off x="9488177" y="5229607"/>
                <a:ext cx="2112181" cy="523220"/>
              </a:xfrm>
              <a:prstGeom prst="rect">
                <a:avLst/>
              </a:prstGeom>
              <a:blipFill>
                <a:blip r:embed="rId7"/>
                <a:stretch>
                  <a:fillRect t="-2326" b="-10465"/>
                </a:stretch>
              </a:blipFill>
            </p:spPr>
            <p:txBody>
              <a:bodyPr/>
              <a:lstStyle/>
              <a:p>
                <a:r>
                  <a:rPr lang="en-US">
                    <a:noFill/>
                  </a:rPr>
                  <a:t> </a:t>
                </a:r>
              </a:p>
            </p:txBody>
          </p:sp>
        </mc:Fallback>
      </mc:AlternateContent>
    </p:spTree>
    <p:extLst>
      <p:ext uri="{BB962C8B-B14F-4D97-AF65-F5344CB8AC3E}">
        <p14:creationId xmlns:p14="http://schemas.microsoft.com/office/powerpoint/2010/main" val="2293931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Filtros</a:t>
            </a:r>
            <a:endParaRPr lang="en-US" sz="2000" dirty="0"/>
          </a:p>
        </p:txBody>
      </p:sp>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10515600" cy="1077218"/>
          </a:xfrm>
          <a:prstGeom prst="rect">
            <a:avLst/>
          </a:prstGeom>
          <a:noFill/>
        </p:spPr>
        <p:txBody>
          <a:bodyPr wrap="square" rtlCol="0">
            <a:spAutoFit/>
          </a:bodyPr>
          <a:lstStyle/>
          <a:p>
            <a:pPr algn="just"/>
            <a:r>
              <a:rPr lang="pt-BR" sz="1600" dirty="0"/>
              <a:t>Os pesos de um neurônio podem ser representados como uma pequena imagem do mesmo tamanho do campo receptivo. Os filtros (ou também </a:t>
            </a:r>
            <a:r>
              <a:rPr lang="pt-BR" sz="1600" i="1" dirty="0"/>
              <a:t>kernels</a:t>
            </a:r>
            <a:r>
              <a:rPr lang="pt-BR" sz="1600" dirty="0"/>
              <a:t> Convolucionais) são exemplos de conjuntos de pesos. Um filtro vertical pode ser utilizado para realçar regiões verticais, uma vez que os neurônios que usam esse filtro vão ignorar tudo em seu campo receptivo exceto a linha vertical. A mesma lógica se aplica para um filtro horizontal.</a:t>
            </a:r>
          </a:p>
        </p:txBody>
      </p:sp>
      <p:pic>
        <p:nvPicPr>
          <p:cNvPr id="3074" name="Picture 2" descr="mls2 1405">
            <a:hlinkClick r:id="rId2"/>
            <a:extLst>
              <a:ext uri="{FF2B5EF4-FFF2-40B4-BE49-F238E27FC236}">
                <a16:creationId xmlns:a16="http://schemas.microsoft.com/office/drawing/2014/main" id="{D590E317-8648-4C86-ACF9-7EB17C137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511" y="2900648"/>
            <a:ext cx="4002978" cy="2513133"/>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D4CF3E3-2B50-4A1C-B387-69551F2BE7A6}"/>
              </a:ext>
            </a:extLst>
          </p:cNvPr>
          <p:cNvSpPr txBox="1"/>
          <p:nvPr/>
        </p:nvSpPr>
        <p:spPr>
          <a:xfrm>
            <a:off x="838200" y="5494062"/>
            <a:ext cx="10515600" cy="1077218"/>
          </a:xfrm>
          <a:prstGeom prst="rect">
            <a:avLst/>
          </a:prstGeom>
          <a:noFill/>
        </p:spPr>
        <p:txBody>
          <a:bodyPr wrap="square" rtlCol="0">
            <a:spAutoFit/>
          </a:bodyPr>
          <a:lstStyle/>
          <a:p>
            <a:pPr algn="just"/>
            <a:r>
              <a:rPr lang="pt-BR" sz="1600" dirty="0"/>
              <a:t>Uma camada cheia de neurônios que usam o mesmo filtro, gera um mapa de recursos (</a:t>
            </a:r>
            <a:r>
              <a:rPr lang="pt-BR" sz="1600" i="1" dirty="0" err="1"/>
              <a:t>feature</a:t>
            </a:r>
            <a:r>
              <a:rPr lang="pt-BR" sz="1600" i="1" dirty="0"/>
              <a:t> </a:t>
            </a:r>
            <a:r>
              <a:rPr lang="pt-BR" sz="1600" i="1" dirty="0" err="1"/>
              <a:t>map</a:t>
            </a:r>
            <a:r>
              <a:rPr lang="pt-BR" sz="1600" dirty="0"/>
              <a:t>, que destaca as regiões em uma imagem que mais ativam o filtro). Durante o treinamento, a camada convolucional aprende automaticamente os filtros necessários para realizar uma determinada tarefa. Os pesos (que definem o filtro/</a:t>
            </a:r>
            <a:r>
              <a:rPr lang="pt-BR" sz="1600" i="1" dirty="0"/>
              <a:t>kernel</a:t>
            </a:r>
            <a:r>
              <a:rPr lang="pt-BR" sz="1600" dirty="0"/>
              <a:t> e geram esse mapa de recurso) são chamados de pesos compartilhados.</a:t>
            </a:r>
          </a:p>
        </p:txBody>
      </p:sp>
    </p:spTree>
    <p:extLst>
      <p:ext uri="{BB962C8B-B14F-4D97-AF65-F5344CB8AC3E}">
        <p14:creationId xmlns:p14="http://schemas.microsoft.com/office/powerpoint/2010/main" val="217673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convolucional</a:t>
            </a:r>
            <a:endParaRPr lang="en-US" sz="2000"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7391400" cy="4308872"/>
              </a:xfrm>
              <a:prstGeom prst="rect">
                <a:avLst/>
              </a:prstGeom>
              <a:noFill/>
            </p:spPr>
            <p:txBody>
              <a:bodyPr wrap="square" rtlCol="0">
                <a:spAutoFit/>
              </a:bodyPr>
              <a:lstStyle/>
              <a:p>
                <a:pPr algn="just"/>
                <a:r>
                  <a:rPr lang="pt-BR" sz="1600" dirty="0"/>
                  <a:t>Na prática, uma camada convolucional possui vários filtros e gera um </a:t>
                </a:r>
                <a:r>
                  <a:rPr lang="pt-BR" sz="1600" i="1" dirty="0" err="1"/>
                  <a:t>feature</a:t>
                </a:r>
                <a:r>
                  <a:rPr lang="pt-BR" sz="1600" i="1" dirty="0"/>
                  <a:t> </a:t>
                </a:r>
                <a:r>
                  <a:rPr lang="pt-BR" sz="1600" i="1" dirty="0" err="1"/>
                  <a:t>map</a:t>
                </a:r>
                <a:r>
                  <a:rPr lang="pt-BR" sz="1600" dirty="0"/>
                  <a:t> por filtro. Dessa forma, muitas representações tratam esse resultado em 3 dimensões.</a:t>
                </a:r>
              </a:p>
              <a:p>
                <a:pPr algn="just"/>
                <a:endParaRPr lang="pt-BR" sz="600" dirty="0"/>
              </a:p>
              <a:p>
                <a:pPr algn="just"/>
                <a:r>
                  <a:rPr lang="pt-BR" sz="1600" dirty="0"/>
                  <a:t>Em cada mapa de recursos, existe um neurônio por pixel e todos os neurônios dentro de um mapa de recurso compartilham os mesmos parâmetros (pesos e bias). Os neurônios em diferentes mapas de recursos usam diferentes parâmetros. O campo receptivo associado a um neurônio se estende aos mapas de recursos das camadas anteriores. Cada camada convolucional aplica vários filtros treináveis às suas entradas, sendo capaz de detectar diversos recursos em qualquer lugar de suas entradas.</a:t>
                </a:r>
              </a:p>
              <a:p>
                <a:pPr algn="just"/>
                <a:endParaRPr lang="pt-BR" sz="600" dirty="0"/>
              </a:p>
              <a:p>
                <a:pPr algn="just"/>
                <a:r>
                  <a:rPr lang="pt-BR" sz="1600" dirty="0"/>
                  <a:t>O compartilhamento dos mesmos parâmetros pelos neurônios de um mapa de recursos diminui consideravelmente a quantidade de processamento da rede.</a:t>
                </a:r>
              </a:p>
              <a:p>
                <a:pPr algn="just"/>
                <a:endParaRPr lang="pt-BR" sz="600" dirty="0"/>
              </a:p>
              <a:p>
                <a:pPr algn="just"/>
                <a:r>
                  <a:rPr lang="pt-BR" sz="1600" dirty="0"/>
                  <a:t>O neurônio localizado na linha </a:t>
                </a:r>
                <a14:m>
                  <m:oMath xmlns:m="http://schemas.openxmlformats.org/officeDocument/2006/math">
                    <m:r>
                      <a:rPr lang="pt-BR" sz="1600" i="1" dirty="0" smtClean="0">
                        <a:latin typeface="Cambria Math" panose="02040503050406030204" pitchFamily="18" charset="0"/>
                      </a:rPr>
                      <m:t>𝑖</m:t>
                    </m:r>
                  </m:oMath>
                </a14:m>
                <a:r>
                  <a:rPr lang="pt-BR" sz="1600" dirty="0"/>
                  <a:t> e coluna </a:t>
                </a:r>
                <a14:m>
                  <m:oMath xmlns:m="http://schemas.openxmlformats.org/officeDocument/2006/math">
                    <m:r>
                      <a:rPr lang="pt-BR" sz="1600" i="1" dirty="0" smtClean="0">
                        <a:latin typeface="Cambria Math" panose="02040503050406030204" pitchFamily="18" charset="0"/>
                      </a:rPr>
                      <m:t>𝑗</m:t>
                    </m:r>
                  </m:oMath>
                </a14:m>
                <a:r>
                  <a:rPr lang="pt-BR" sz="1600" dirty="0"/>
                  <a:t> do mapa de recursos </a:t>
                </a:r>
                <a14:m>
                  <m:oMath xmlns:m="http://schemas.openxmlformats.org/officeDocument/2006/math">
                    <m:r>
                      <a:rPr lang="pt-BR" sz="1600" i="1" dirty="0" smtClean="0">
                        <a:latin typeface="Cambria Math" panose="02040503050406030204" pitchFamily="18" charset="0"/>
                      </a:rPr>
                      <m:t>𝑘</m:t>
                    </m:r>
                  </m:oMath>
                </a14:m>
                <a:r>
                  <a:rPr lang="pt-BR" sz="1600" dirty="0"/>
                  <a:t> de uma dada camada convolucional </a:t>
                </a:r>
                <a14:m>
                  <m:oMath xmlns:m="http://schemas.openxmlformats.org/officeDocument/2006/math">
                    <m:r>
                      <a:rPr lang="pt-BR" sz="1600" i="1" dirty="0" smtClean="0">
                        <a:latin typeface="Cambria Math" panose="02040503050406030204" pitchFamily="18" charset="0"/>
                      </a:rPr>
                      <m:t>𝑙</m:t>
                    </m:r>
                  </m:oMath>
                </a14:m>
                <a:r>
                  <a:rPr lang="pt-BR" sz="1600" dirty="0"/>
                  <a:t> é conectado com as saídas dos neurônios da camada anterior </a:t>
                </a:r>
                <a14:m>
                  <m:oMath xmlns:m="http://schemas.openxmlformats.org/officeDocument/2006/math">
                    <m:r>
                      <a:rPr lang="pt-BR" sz="1600" i="1" dirty="0" smtClean="0">
                        <a:latin typeface="Cambria Math" panose="02040503050406030204" pitchFamily="18" charset="0"/>
                      </a:rPr>
                      <m:t>𝑙</m:t>
                    </m:r>
                    <m:r>
                      <a:rPr lang="pt-BR" sz="1600" i="1" dirty="0" smtClean="0">
                        <a:latin typeface="Cambria Math" panose="02040503050406030204" pitchFamily="18" charset="0"/>
                      </a:rPr>
                      <m:t>−1</m:t>
                    </m:r>
                  </m:oMath>
                </a14:m>
                <a:r>
                  <a:rPr lang="pt-BR" sz="1600" dirty="0"/>
                  <a:t>, localizado nas linhas </a:t>
                </a:r>
                <a14:m>
                  <m:oMath xmlns:m="http://schemas.openxmlformats.org/officeDocument/2006/math">
                    <m:r>
                      <a:rPr lang="pt-BR" sz="1600" i="1" dirty="0">
                        <a:latin typeface="Cambria Math" panose="02040503050406030204" pitchFamily="18" charset="0"/>
                      </a:rPr>
                      <m:t>𝑖</m:t>
                    </m:r>
                    <m:r>
                      <a:rPr lang="pt-BR" sz="1600" i="1" dirty="0">
                        <a:latin typeface="Cambria Math" panose="02040503050406030204" pitchFamily="18" charset="0"/>
                      </a:rPr>
                      <m:t> ∗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h</m:t>
                        </m:r>
                      </m:sub>
                    </m:sSub>
                  </m:oMath>
                </a14:m>
                <a:r>
                  <a:rPr lang="pt-BR" sz="1600" dirty="0"/>
                  <a:t> a </a:t>
                </a:r>
                <a14:m>
                  <m:oMath xmlns:m="http://schemas.openxmlformats.org/officeDocument/2006/math">
                    <m:r>
                      <a:rPr lang="pt-BR" sz="1600" i="1" dirty="0">
                        <a:latin typeface="Cambria Math" panose="02040503050406030204" pitchFamily="18" charset="0"/>
                      </a:rPr>
                      <m:t>𝑖</m:t>
                    </m:r>
                    <m:r>
                      <a:rPr lang="pt-BR" sz="1600" i="1" dirty="0">
                        <a:latin typeface="Cambria Math" panose="02040503050406030204" pitchFamily="18" charset="0"/>
                      </a:rPr>
                      <m:t> ∗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h</m:t>
                        </m:r>
                      </m:sub>
                    </m:sSub>
                    <m:r>
                      <a:rPr lang="pt-BR" sz="1600" i="1">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𝑓</m:t>
                        </m:r>
                      </m:e>
                      <m:sub>
                        <m:r>
                          <a:rPr lang="pt-BR" sz="1600" i="1">
                            <a:latin typeface="Cambria Math" panose="02040503050406030204" pitchFamily="18" charset="0"/>
                          </a:rPr>
                          <m:t>h</m:t>
                        </m:r>
                      </m:sub>
                    </m:sSub>
                    <m:r>
                      <a:rPr lang="pt-BR" sz="1600" i="1">
                        <a:latin typeface="Cambria Math" panose="02040503050406030204" pitchFamily="18" charset="0"/>
                      </a:rPr>
                      <m:t> −1</m:t>
                    </m:r>
                  </m:oMath>
                </a14:m>
                <a:r>
                  <a:rPr lang="pt-BR" sz="1600" dirty="0"/>
                  <a:t> e colunas </a:t>
                </a:r>
                <a14:m>
                  <m:oMath xmlns:m="http://schemas.openxmlformats.org/officeDocument/2006/math">
                    <m:r>
                      <a:rPr lang="pt-BR" sz="1600" i="1" dirty="0">
                        <a:latin typeface="Cambria Math" panose="02040503050406030204" pitchFamily="18" charset="0"/>
                      </a:rPr>
                      <m:t>𝑗</m:t>
                    </m:r>
                  </m:oMath>
                </a14:m>
                <a:r>
                  <a:rPr lang="pt-BR" sz="1600" dirty="0"/>
                  <a:t> </a:t>
                </a:r>
                <a14:m>
                  <m:oMath xmlns:m="http://schemas.openxmlformats.org/officeDocument/2006/math">
                    <m:r>
                      <a:rPr lang="pt-BR" sz="1600" i="1" dirty="0">
                        <a:latin typeface="Cambria Math" panose="02040503050406030204" pitchFamily="18" charset="0"/>
                      </a:rPr>
                      <m:t>∗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𝑤</m:t>
                        </m:r>
                      </m:sub>
                    </m:sSub>
                  </m:oMath>
                </a14:m>
                <a:r>
                  <a:rPr lang="pt-BR" sz="1600" dirty="0"/>
                  <a:t> a </a:t>
                </a:r>
                <a14:m>
                  <m:oMath xmlns:m="http://schemas.openxmlformats.org/officeDocument/2006/math">
                    <m:r>
                      <a:rPr lang="pt-BR" sz="1600" i="1">
                        <a:latin typeface="Cambria Math" panose="02040503050406030204" pitchFamily="18" charset="0"/>
                      </a:rPr>
                      <m:t>𝑗</m:t>
                    </m:r>
                    <m:r>
                      <a:rPr lang="pt-BR" sz="1600" i="1" dirty="0">
                        <a:latin typeface="Cambria Math" panose="02040503050406030204" pitchFamily="18" charset="0"/>
                      </a:rPr>
                      <m:t>∗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𝑤</m:t>
                        </m:r>
                      </m:sub>
                    </m:sSub>
                    <m:r>
                      <a:rPr lang="pt-BR" sz="1600" i="1">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𝑓</m:t>
                        </m:r>
                      </m:e>
                      <m:sub>
                        <m:r>
                          <a:rPr lang="pt-BR" sz="1600" i="1">
                            <a:latin typeface="Cambria Math" panose="02040503050406030204" pitchFamily="18" charset="0"/>
                          </a:rPr>
                          <m:t>𝑤</m:t>
                        </m:r>
                      </m:sub>
                    </m:sSub>
                    <m:r>
                      <a:rPr lang="pt-BR" sz="1600" i="1">
                        <a:latin typeface="Cambria Math" panose="02040503050406030204" pitchFamily="18" charset="0"/>
                      </a:rPr>
                      <m:t> −1</m:t>
                    </m:r>
                  </m:oMath>
                </a14:m>
                <a:r>
                  <a:rPr lang="pt-BR" sz="1600" dirty="0"/>
                  <a:t>, em todos os mapas de recursos na camada </a:t>
                </a:r>
                <a14:m>
                  <m:oMath xmlns:m="http://schemas.openxmlformats.org/officeDocument/2006/math">
                    <m:r>
                      <a:rPr lang="pt-BR" sz="1600" i="1" dirty="0">
                        <a:latin typeface="Cambria Math" panose="02040503050406030204" pitchFamily="18" charset="0"/>
                      </a:rPr>
                      <m:t>𝑙</m:t>
                    </m:r>
                    <m:r>
                      <a:rPr lang="pt-BR" sz="1600" i="1" dirty="0">
                        <a:latin typeface="Cambria Math" panose="02040503050406030204" pitchFamily="18" charset="0"/>
                      </a:rPr>
                      <m:t>−1</m:t>
                    </m:r>
                  </m:oMath>
                </a14:m>
                <a:r>
                  <a:rPr lang="pt-BR" sz="1600" dirty="0"/>
                  <a:t>. Ou seja, todos os neurônios localizados na mesma linha </a:t>
                </a:r>
                <a14:m>
                  <m:oMath xmlns:m="http://schemas.openxmlformats.org/officeDocument/2006/math">
                    <m:r>
                      <a:rPr lang="pt-BR" sz="1600" i="1" dirty="0" smtClean="0">
                        <a:latin typeface="Cambria Math" panose="02040503050406030204" pitchFamily="18" charset="0"/>
                      </a:rPr>
                      <m:t>𝑖</m:t>
                    </m:r>
                  </m:oMath>
                </a14:m>
                <a:r>
                  <a:rPr lang="pt-BR" sz="1600" dirty="0"/>
                  <a:t> e coluna </a:t>
                </a:r>
                <a14:m>
                  <m:oMath xmlns:m="http://schemas.openxmlformats.org/officeDocument/2006/math">
                    <m:r>
                      <a:rPr lang="pt-BR" sz="1600" i="1" dirty="0" smtClean="0">
                        <a:latin typeface="Cambria Math" panose="02040503050406030204" pitchFamily="18" charset="0"/>
                      </a:rPr>
                      <m:t>𝑗</m:t>
                    </m:r>
                  </m:oMath>
                </a14:m>
                <a:r>
                  <a:rPr lang="pt-BR" sz="1600" dirty="0"/>
                  <a:t> e mapas de recursos diferentes estão conectados às saídas dos mesmos neurônios da camada anterior.</a:t>
                </a:r>
              </a:p>
            </p:txBody>
          </p:sp>
        </mc:Choice>
        <mc:Fallback xmlns="">
          <p:sp>
            <p:nvSpPr>
              <p:cNvPr id="6" name="CaixaDeTexto 5">
                <a:extLst>
                  <a:ext uri="{FF2B5EF4-FFF2-40B4-BE49-F238E27FC236}">
                    <a16:creationId xmlns:a16="http://schemas.microsoft.com/office/drawing/2014/main" id="{2B799AAE-07C7-4EA4-AA91-5BC20E16F420}"/>
                  </a:ext>
                </a:extLst>
              </p:cNvPr>
              <p:cNvSpPr txBox="1">
                <a:spLocks noRot="1" noChangeAspect="1" noMove="1" noResize="1" noEditPoints="1" noAdjustHandles="1" noChangeArrowheads="1" noChangeShapeType="1" noTextEdit="1"/>
              </p:cNvSpPr>
              <p:nvPr/>
            </p:nvSpPr>
            <p:spPr>
              <a:xfrm>
                <a:off x="838200" y="1690688"/>
                <a:ext cx="7391400" cy="4308872"/>
              </a:xfrm>
              <a:prstGeom prst="rect">
                <a:avLst/>
              </a:prstGeom>
              <a:blipFill>
                <a:blip r:embed="rId2"/>
                <a:stretch>
                  <a:fillRect l="-495" t="-424" r="-413" b="-849"/>
                </a:stretch>
              </a:blipFill>
            </p:spPr>
            <p:txBody>
              <a:bodyPr/>
              <a:lstStyle/>
              <a:p>
                <a:r>
                  <a:rPr lang="en-US">
                    <a:noFill/>
                  </a:rPr>
                  <a:t> </a:t>
                </a:r>
              </a:p>
            </p:txBody>
          </p:sp>
        </mc:Fallback>
      </mc:AlternateContent>
      <p:pic>
        <p:nvPicPr>
          <p:cNvPr id="4098" name="Picture 2" descr="mls2 1406">
            <a:hlinkClick r:id="rId3"/>
            <a:extLst>
              <a:ext uri="{FF2B5EF4-FFF2-40B4-BE49-F238E27FC236}">
                <a16:creationId xmlns:a16="http://schemas.microsoft.com/office/drawing/2014/main" id="{3F72C541-76A8-4851-8C86-26DF35F7A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470" y="2234027"/>
            <a:ext cx="3234008" cy="288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convolucional</a:t>
            </a:r>
            <a:endParaRPr lang="en-US" sz="2000"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7391400" cy="635367"/>
              </a:xfrm>
              <a:prstGeom prst="rect">
                <a:avLst/>
              </a:prstGeom>
              <a:noFill/>
            </p:spPr>
            <p:txBody>
              <a:bodyPr wrap="square" rtlCol="0">
                <a:spAutoFit/>
              </a:bodyPr>
              <a:lstStyle/>
              <a:p>
                <a:pPr algn="just"/>
                <a:r>
                  <a:rPr lang="pt-BR" sz="1600" dirty="0"/>
                  <a:t>A saída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𝑧</m:t>
                        </m:r>
                      </m:e>
                      <m:sub>
                        <m:r>
                          <a:rPr lang="pt-BR" sz="1600" b="0" i="1" smtClean="0">
                            <a:latin typeface="Cambria Math" panose="02040503050406030204" pitchFamily="18" charset="0"/>
                          </a:rPr>
                          <m:t>𝑖</m:t>
                        </m:r>
                        <m:r>
                          <a:rPr lang="pt-BR" sz="1600" b="0" i="1" smtClean="0">
                            <a:latin typeface="Cambria Math" panose="02040503050406030204" pitchFamily="18" charset="0"/>
                          </a:rPr>
                          <m:t>, </m:t>
                        </m:r>
                        <m:r>
                          <a:rPr lang="pt-BR" sz="1600" b="0" i="1" smtClean="0">
                            <a:latin typeface="Cambria Math" panose="02040503050406030204" pitchFamily="18" charset="0"/>
                          </a:rPr>
                          <m:t>𝑗</m:t>
                        </m:r>
                        <m:r>
                          <a:rPr lang="pt-BR" sz="1600" b="0" i="1" smtClean="0">
                            <a:latin typeface="Cambria Math" panose="02040503050406030204" pitchFamily="18" charset="0"/>
                          </a:rPr>
                          <m:t>, </m:t>
                        </m:r>
                        <m:r>
                          <a:rPr lang="pt-BR" sz="1600" b="0" i="1" smtClean="0">
                            <a:latin typeface="Cambria Math" panose="02040503050406030204" pitchFamily="18" charset="0"/>
                          </a:rPr>
                          <m:t>𝑘</m:t>
                        </m:r>
                      </m:sub>
                    </m:sSub>
                  </m:oMath>
                </a14:m>
                <a:r>
                  <a:rPr lang="pt-BR" sz="1600" dirty="0"/>
                  <a:t> de um neurônio localizado na linha </a:t>
                </a:r>
                <a14:m>
                  <m:oMath xmlns:m="http://schemas.openxmlformats.org/officeDocument/2006/math">
                    <m:r>
                      <a:rPr lang="pt-BR" sz="1600" i="1" dirty="0" smtClean="0">
                        <a:latin typeface="Cambria Math" panose="02040503050406030204" pitchFamily="18" charset="0"/>
                      </a:rPr>
                      <m:t>𝑖</m:t>
                    </m:r>
                  </m:oMath>
                </a14:m>
                <a:r>
                  <a:rPr lang="pt-BR" sz="1600" dirty="0"/>
                  <a:t>, coluna </a:t>
                </a:r>
                <a14:m>
                  <m:oMath xmlns:m="http://schemas.openxmlformats.org/officeDocument/2006/math">
                    <m:r>
                      <a:rPr lang="pt-BR" sz="1600" i="1" dirty="0" smtClean="0">
                        <a:latin typeface="Cambria Math" panose="02040503050406030204" pitchFamily="18" charset="0"/>
                      </a:rPr>
                      <m:t>𝑗</m:t>
                    </m:r>
                  </m:oMath>
                </a14:m>
                <a:r>
                  <a:rPr lang="pt-BR" sz="1600" dirty="0"/>
                  <a:t> e </a:t>
                </a:r>
                <a:r>
                  <a:rPr lang="pt-BR" sz="1600" i="1" dirty="0" err="1"/>
                  <a:t>feature</a:t>
                </a:r>
                <a:r>
                  <a:rPr lang="pt-BR" sz="1600" i="1" dirty="0"/>
                  <a:t> </a:t>
                </a:r>
                <a:r>
                  <a:rPr lang="pt-BR" sz="1600" dirty="0" err="1"/>
                  <a:t>map</a:t>
                </a:r>
                <a:r>
                  <a:rPr lang="pt-BR" sz="1600" dirty="0"/>
                  <a:t> </a:t>
                </a:r>
                <a14:m>
                  <m:oMath xmlns:m="http://schemas.openxmlformats.org/officeDocument/2006/math">
                    <m:r>
                      <a:rPr lang="pt-BR" sz="1600" i="1" dirty="0" smtClean="0">
                        <a:latin typeface="Cambria Math" panose="02040503050406030204" pitchFamily="18" charset="0"/>
                      </a:rPr>
                      <m:t>𝑘</m:t>
                    </m:r>
                  </m:oMath>
                </a14:m>
                <a:r>
                  <a:rPr lang="pt-BR" sz="1600" dirty="0"/>
                  <a:t> em uma camada convolucional </a:t>
                </a:r>
                <a14:m>
                  <m:oMath xmlns:m="http://schemas.openxmlformats.org/officeDocument/2006/math">
                    <m:r>
                      <a:rPr lang="pt-BR" i="1" dirty="0" smtClean="0">
                        <a:latin typeface="Cambria Math" panose="02040503050406030204" pitchFamily="18" charset="0"/>
                      </a:rPr>
                      <m:t>𝑙</m:t>
                    </m:r>
                  </m:oMath>
                </a14:m>
                <a:r>
                  <a:rPr lang="pt-BR" sz="1600" dirty="0"/>
                  <a:t> é dada por:</a:t>
                </a:r>
              </a:p>
            </p:txBody>
          </p:sp>
        </mc:Choice>
        <mc:Fallback xmlns="">
          <p:sp>
            <p:nvSpPr>
              <p:cNvPr id="6" name="CaixaDeTexto 5">
                <a:extLst>
                  <a:ext uri="{FF2B5EF4-FFF2-40B4-BE49-F238E27FC236}">
                    <a16:creationId xmlns:a16="http://schemas.microsoft.com/office/drawing/2014/main" id="{2B799AAE-07C7-4EA4-AA91-5BC20E16F420}"/>
                  </a:ext>
                </a:extLst>
              </p:cNvPr>
              <p:cNvSpPr txBox="1">
                <a:spLocks noRot="1" noChangeAspect="1" noMove="1" noResize="1" noEditPoints="1" noAdjustHandles="1" noChangeArrowheads="1" noChangeShapeType="1" noTextEdit="1"/>
              </p:cNvSpPr>
              <p:nvPr/>
            </p:nvSpPr>
            <p:spPr>
              <a:xfrm>
                <a:off x="838200" y="1690688"/>
                <a:ext cx="7391400" cy="635367"/>
              </a:xfrm>
              <a:prstGeom prst="rect">
                <a:avLst/>
              </a:prstGeom>
              <a:blipFill>
                <a:blip r:embed="rId2"/>
                <a:stretch>
                  <a:fillRect l="-495" t="-1905" r="-413" b="-9524"/>
                </a:stretch>
              </a:blipFill>
            </p:spPr>
            <p:txBody>
              <a:bodyPr/>
              <a:lstStyle/>
              <a:p>
                <a:r>
                  <a:rPr lang="en-US">
                    <a:noFill/>
                  </a:rPr>
                  <a:t> </a:t>
                </a:r>
              </a:p>
            </p:txBody>
          </p:sp>
        </mc:Fallback>
      </mc:AlternateContent>
      <p:pic>
        <p:nvPicPr>
          <p:cNvPr id="4098" name="Picture 2" descr="mls2 1406">
            <a:hlinkClick r:id="rId3"/>
            <a:extLst>
              <a:ext uri="{FF2B5EF4-FFF2-40B4-BE49-F238E27FC236}">
                <a16:creationId xmlns:a16="http://schemas.microsoft.com/office/drawing/2014/main" id="{3F72C541-76A8-4851-8C86-26DF35F7A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470" y="2234027"/>
            <a:ext cx="3234008" cy="288834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hlinkClick r:id="rId3"/>
            <a:extLst>
              <a:ext uri="{FF2B5EF4-FFF2-40B4-BE49-F238E27FC236}">
                <a16:creationId xmlns:a16="http://schemas.microsoft.com/office/drawing/2014/main" id="{E330AFEC-6E92-40F5-BCCE-9EB571B5DA16}"/>
              </a:ext>
            </a:extLst>
          </p:cNvPr>
          <p:cNvPicPr>
            <a:picLocks noChangeAspect="1"/>
          </p:cNvPicPr>
          <p:nvPr/>
        </p:nvPicPr>
        <p:blipFill>
          <a:blip r:embed="rId5"/>
          <a:stretch>
            <a:fillRect/>
          </a:stretch>
        </p:blipFill>
        <p:spPr>
          <a:xfrm>
            <a:off x="1408044" y="2373798"/>
            <a:ext cx="5944430" cy="895475"/>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4DDF2A3-2391-4BD5-B8B3-AFE8139A20F2}"/>
                  </a:ext>
                </a:extLst>
              </p:cNvPr>
              <p:cNvSpPr txBox="1"/>
              <p:nvPr/>
            </p:nvSpPr>
            <p:spPr>
              <a:xfrm>
                <a:off x="838199" y="3351206"/>
                <a:ext cx="7391399" cy="2390078"/>
              </a:xfrm>
              <a:prstGeom prst="rect">
                <a:avLst/>
              </a:prstGeom>
              <a:noFill/>
            </p:spPr>
            <p:txBody>
              <a:bodyPr wrap="square" rtlCol="0">
                <a:spAutoFit/>
              </a:bodyPr>
              <a:lstStyle/>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𝑠</m:t>
                        </m:r>
                      </m:e>
                      <m:sub>
                        <m:r>
                          <a:rPr lang="pt-BR" sz="1400" b="0" i="1" smtClean="0">
                            <a:latin typeface="Cambria Math" panose="02040503050406030204" pitchFamily="18" charset="0"/>
                          </a:rPr>
                          <m:t>h</m:t>
                        </m:r>
                      </m:sub>
                    </m:sSub>
                  </m:oMath>
                </a14:m>
                <a:r>
                  <a:rPr lang="en-US" sz="1400" dirty="0"/>
                  <a:t> e </a:t>
                </a: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𝑠</m:t>
                        </m:r>
                      </m:e>
                      <m:sub>
                        <m:r>
                          <a:rPr lang="pt-BR" sz="1400" b="0" i="1" smtClean="0">
                            <a:latin typeface="Cambria Math" panose="02040503050406030204" pitchFamily="18" charset="0"/>
                          </a:rPr>
                          <m:t>𝑤</m:t>
                        </m:r>
                      </m:sub>
                    </m:sSub>
                  </m:oMath>
                </a14:m>
                <a:r>
                  <a:rPr lang="en-US" sz="1400" dirty="0"/>
                  <a:t>: </a:t>
                </a:r>
                <a:r>
                  <a:rPr lang="en-US" sz="1400" i="1" dirty="0"/>
                  <a:t>stride</a:t>
                </a:r>
                <a:r>
                  <a:rPr lang="en-US" sz="1400" dirty="0"/>
                  <a:t> horizontal e vertical</a:t>
                </a:r>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h</m:t>
                        </m:r>
                      </m:sub>
                    </m:sSub>
                  </m:oMath>
                </a14:m>
                <a:r>
                  <a:rPr lang="en-US" sz="1400" dirty="0"/>
                  <a:t> e </a:t>
                </a: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𝑤</m:t>
                        </m:r>
                      </m:sub>
                    </m:sSub>
                  </m:oMath>
                </a14:m>
                <a:r>
                  <a:rPr lang="en-US" sz="1400" dirty="0"/>
                  <a:t>: </a:t>
                </a:r>
                <a:r>
                  <a:rPr lang="en-US" sz="1400" dirty="0" err="1"/>
                  <a:t>altura</a:t>
                </a:r>
                <a:r>
                  <a:rPr lang="en-US" sz="1400" dirty="0"/>
                  <a:t> e </a:t>
                </a:r>
                <a:r>
                  <a:rPr lang="en-US" sz="1400" dirty="0" err="1"/>
                  <a:t>largura</a:t>
                </a:r>
                <a:r>
                  <a:rPr lang="en-US" sz="1400" dirty="0"/>
                  <a:t> de um campo receptive</a:t>
                </a:r>
              </a:p>
              <a:p>
                <a:pPr algn="just">
                  <a:lnSpc>
                    <a:spcPct val="150000"/>
                  </a:lnSpc>
                </a:pPr>
                <a14:m>
                  <m:oMath xmlns:m="http://schemas.openxmlformats.org/officeDocument/2006/math">
                    <m:sSubSup>
                      <m:sSubSupPr>
                        <m:ctrlPr>
                          <a:rPr lang="en-US" sz="1400" i="1" smtClean="0">
                            <a:latin typeface="Cambria Math" panose="02040503050406030204" pitchFamily="18" charset="0"/>
                          </a:rPr>
                        </m:ctrlPr>
                      </m:sSubSupPr>
                      <m:e>
                        <m:r>
                          <a:rPr lang="pt-BR" sz="1400" b="0" i="1" smtClean="0">
                            <a:latin typeface="Cambria Math" panose="02040503050406030204" pitchFamily="18" charset="0"/>
                          </a:rPr>
                          <m:t>𝑓</m:t>
                        </m:r>
                      </m:e>
                      <m:sub>
                        <m:r>
                          <a:rPr lang="pt-BR" sz="1400" b="0" i="1" smtClean="0">
                            <a:latin typeface="Cambria Math" panose="02040503050406030204" pitchFamily="18" charset="0"/>
                          </a:rPr>
                          <m:t>𝑛</m:t>
                        </m:r>
                      </m:sub>
                      <m:sup>
                        <m:r>
                          <a:rPr lang="pt-BR" sz="1400" b="0" i="1" smtClean="0">
                            <a:latin typeface="Cambria Math" panose="02040503050406030204" pitchFamily="18" charset="0"/>
                          </a:rPr>
                          <m:t>′</m:t>
                        </m:r>
                      </m:sup>
                    </m:sSubSup>
                  </m:oMath>
                </a14:m>
                <a:r>
                  <a:rPr lang="en-US" sz="1400" dirty="0"/>
                  <a:t>: </a:t>
                </a:r>
                <a:r>
                  <a:rPr lang="en-US" sz="1400" dirty="0" err="1"/>
                  <a:t>número</a:t>
                </a:r>
                <a:r>
                  <a:rPr lang="en-US" sz="1400" dirty="0"/>
                  <a:t> de </a:t>
                </a:r>
                <a:r>
                  <a:rPr lang="en-US" sz="1400" i="1" dirty="0"/>
                  <a:t>feature map</a:t>
                </a:r>
                <a:r>
                  <a:rPr lang="en-US" sz="1400" dirty="0"/>
                  <a:t> </a:t>
                </a:r>
                <a:r>
                  <a:rPr lang="en-US" sz="1400" dirty="0" err="1"/>
                  <a:t>na</a:t>
                </a:r>
                <a:r>
                  <a:rPr lang="en-US" sz="1400" dirty="0"/>
                  <a:t> </a:t>
                </a:r>
                <a:r>
                  <a:rPr lang="en-US" sz="1400" dirty="0" err="1"/>
                  <a:t>camada</a:t>
                </a:r>
                <a:r>
                  <a:rPr lang="en-US" sz="1400" dirty="0"/>
                  <a:t> anterior (</a:t>
                </a:r>
                <a14:m>
                  <m:oMath xmlns:m="http://schemas.openxmlformats.org/officeDocument/2006/math">
                    <m:r>
                      <a:rPr lang="en-US" sz="1400" i="1" dirty="0" smtClean="0">
                        <a:latin typeface="Cambria Math" panose="02040503050406030204" pitchFamily="18" charset="0"/>
                      </a:rPr>
                      <m:t>𝑙</m:t>
                    </m:r>
                    <m:r>
                      <a:rPr lang="en-US" sz="1400" i="1" dirty="0" smtClean="0">
                        <a:latin typeface="Cambria Math" panose="02040503050406030204" pitchFamily="18" charset="0"/>
                      </a:rPr>
                      <m:t>−1</m:t>
                    </m:r>
                  </m:oMath>
                </a14:m>
                <a:r>
                  <a:rPr lang="en-US" sz="1400" dirty="0"/>
                  <a:t>)</a:t>
                </a:r>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𝑥</m:t>
                        </m:r>
                      </m:e>
                      <m:sub>
                        <m:sSup>
                          <m:sSupPr>
                            <m:ctrlPr>
                              <a:rPr lang="en-US" sz="1400" i="1" smtClean="0">
                                <a:latin typeface="Cambria Math" panose="02040503050406030204" pitchFamily="18" charset="0"/>
                              </a:rPr>
                            </m:ctrlPr>
                          </m:sSupPr>
                          <m:e>
                            <m:r>
                              <a:rPr lang="pt-BR" sz="1400" b="0" i="1" smtClean="0">
                                <a:latin typeface="Cambria Math" panose="02040503050406030204" pitchFamily="18" charset="0"/>
                              </a:rPr>
                              <m:t>𝑖</m:t>
                            </m:r>
                          </m:e>
                          <m:sup>
                            <m:r>
                              <a:rPr lang="pt-BR" sz="1400" b="0" i="1" smtClean="0">
                                <a:latin typeface="Cambria Math" panose="02040503050406030204" pitchFamily="18" charset="0"/>
                              </a:rPr>
                              <m:t>′</m:t>
                            </m:r>
                          </m:sup>
                        </m:sSup>
                        <m:r>
                          <a:rPr lang="pt-BR" sz="1400" b="0" i="1" smtClean="0">
                            <a:latin typeface="Cambria Math" panose="02040503050406030204" pitchFamily="18" charset="0"/>
                          </a:rPr>
                          <m:t>, </m:t>
                        </m:r>
                        <m:sSup>
                          <m:sSupPr>
                            <m:ctrlPr>
                              <a:rPr lang="pt-BR" sz="1400" b="0" i="1" smtClean="0">
                                <a:latin typeface="Cambria Math" panose="02040503050406030204" pitchFamily="18" charset="0"/>
                              </a:rPr>
                            </m:ctrlPr>
                          </m:sSupPr>
                          <m:e>
                            <m:r>
                              <a:rPr lang="pt-BR" sz="1400" b="0" i="1" smtClean="0">
                                <a:latin typeface="Cambria Math" panose="02040503050406030204" pitchFamily="18" charset="0"/>
                              </a:rPr>
                              <m:t>𝑗</m:t>
                            </m:r>
                          </m:e>
                          <m:sup>
                            <m:r>
                              <a:rPr lang="pt-BR" sz="1400" b="0" i="1" smtClean="0">
                                <a:latin typeface="Cambria Math" panose="02040503050406030204" pitchFamily="18" charset="0"/>
                              </a:rPr>
                              <m:t>′</m:t>
                            </m:r>
                          </m:sup>
                        </m:sSup>
                        <m:r>
                          <a:rPr lang="pt-BR" sz="1400" b="0" i="1" smtClean="0">
                            <a:latin typeface="Cambria Math" panose="02040503050406030204" pitchFamily="18" charset="0"/>
                          </a:rPr>
                          <m:t>, </m:t>
                        </m:r>
                        <m:sSup>
                          <m:sSupPr>
                            <m:ctrlPr>
                              <a:rPr lang="pt-BR" sz="1400" b="0" i="1" smtClean="0">
                                <a:latin typeface="Cambria Math" panose="02040503050406030204" pitchFamily="18" charset="0"/>
                              </a:rPr>
                            </m:ctrlPr>
                          </m:sSupPr>
                          <m:e>
                            <m:r>
                              <a:rPr lang="pt-BR" sz="1400" b="0" i="1" smtClean="0">
                                <a:latin typeface="Cambria Math" panose="02040503050406030204" pitchFamily="18" charset="0"/>
                              </a:rPr>
                              <m:t>𝑘</m:t>
                            </m:r>
                          </m:e>
                          <m:sup>
                            <m:r>
                              <a:rPr lang="pt-BR" sz="1400" b="0" i="1" smtClean="0">
                                <a:latin typeface="Cambria Math" panose="02040503050406030204" pitchFamily="18" charset="0"/>
                              </a:rPr>
                              <m:t>′</m:t>
                            </m:r>
                          </m:sup>
                        </m:sSup>
                      </m:sub>
                    </m:sSub>
                  </m:oMath>
                </a14:m>
                <a:r>
                  <a:rPr lang="en-US" sz="1400" dirty="0"/>
                  <a:t>: </a:t>
                </a:r>
                <a:r>
                  <a:rPr lang="en-US" sz="1400" dirty="0" err="1"/>
                  <a:t>saída</a:t>
                </a:r>
                <a:r>
                  <a:rPr lang="en-US" sz="1400" dirty="0"/>
                  <a:t> do </a:t>
                </a:r>
                <a:r>
                  <a:rPr lang="en-US" sz="1400" dirty="0" err="1"/>
                  <a:t>neurônio</a:t>
                </a:r>
                <a:r>
                  <a:rPr lang="en-US" sz="1400" dirty="0"/>
                  <a:t> </a:t>
                </a:r>
                <a:r>
                  <a:rPr lang="pt-BR" sz="1400" dirty="0"/>
                  <a:t>localizado na linha </a:t>
                </a:r>
                <a14:m>
                  <m:oMath xmlns:m="http://schemas.openxmlformats.org/officeDocument/2006/math">
                    <m:sSup>
                      <m:sSupPr>
                        <m:ctrlPr>
                          <a:rPr lang="pt-BR" sz="1400" i="1" dirty="0" smtClean="0">
                            <a:latin typeface="Cambria Math" panose="02040503050406030204" pitchFamily="18" charset="0"/>
                          </a:rPr>
                        </m:ctrlPr>
                      </m:sSupPr>
                      <m:e>
                        <m:r>
                          <a:rPr lang="pt-BR" sz="1400" b="0" i="1" dirty="0" smtClean="0">
                            <a:latin typeface="Cambria Math" panose="02040503050406030204" pitchFamily="18" charset="0"/>
                          </a:rPr>
                          <m:t>𝑖</m:t>
                        </m:r>
                      </m:e>
                      <m:sup>
                        <m:r>
                          <a:rPr lang="pt-BR" sz="1400" b="0" i="1" dirty="0" smtClean="0">
                            <a:latin typeface="Cambria Math" panose="02040503050406030204" pitchFamily="18" charset="0"/>
                          </a:rPr>
                          <m:t>′</m:t>
                        </m:r>
                      </m:sup>
                    </m:sSup>
                  </m:oMath>
                </a14:m>
                <a:r>
                  <a:rPr lang="pt-BR" sz="1400" dirty="0"/>
                  <a:t>, coluna </a:t>
                </a:r>
                <a14:m>
                  <m:oMath xmlns:m="http://schemas.openxmlformats.org/officeDocument/2006/math">
                    <m:sSup>
                      <m:sSupPr>
                        <m:ctrlPr>
                          <a:rPr lang="pt-BR" sz="1400" i="1" dirty="0">
                            <a:latin typeface="Cambria Math" panose="02040503050406030204" pitchFamily="18" charset="0"/>
                          </a:rPr>
                        </m:ctrlPr>
                      </m:sSupPr>
                      <m:e>
                        <m:r>
                          <a:rPr lang="pt-BR" sz="1400" b="0" i="1" dirty="0" smtClean="0">
                            <a:latin typeface="Cambria Math" panose="02040503050406030204" pitchFamily="18" charset="0"/>
                          </a:rPr>
                          <m:t>𝑗</m:t>
                        </m:r>
                      </m:e>
                      <m:sup>
                        <m:r>
                          <a:rPr lang="pt-BR" sz="1400" i="1" dirty="0">
                            <a:latin typeface="Cambria Math" panose="02040503050406030204" pitchFamily="18" charset="0"/>
                          </a:rPr>
                          <m:t>′</m:t>
                        </m:r>
                      </m:sup>
                    </m:sSup>
                  </m:oMath>
                </a14:m>
                <a:r>
                  <a:rPr lang="en-US" sz="1400" dirty="0"/>
                  <a:t>, </a:t>
                </a:r>
                <a:r>
                  <a:rPr lang="en-US" sz="1400" i="1" dirty="0"/>
                  <a:t>feature map</a:t>
                </a:r>
                <a:r>
                  <a:rPr lang="en-US" sz="1400" dirty="0"/>
                  <a:t> </a:t>
                </a:r>
                <a14:m>
                  <m:oMath xmlns:m="http://schemas.openxmlformats.org/officeDocument/2006/math">
                    <m:sSup>
                      <m:sSupPr>
                        <m:ctrlPr>
                          <a:rPr lang="pt-BR" sz="1400" i="1" dirty="0">
                            <a:latin typeface="Cambria Math" panose="02040503050406030204" pitchFamily="18" charset="0"/>
                          </a:rPr>
                        </m:ctrlPr>
                      </m:sSupPr>
                      <m:e>
                        <m:r>
                          <a:rPr lang="pt-BR" sz="1400" b="0" i="1" dirty="0" smtClean="0">
                            <a:latin typeface="Cambria Math" panose="02040503050406030204" pitchFamily="18" charset="0"/>
                          </a:rPr>
                          <m:t>𝑘</m:t>
                        </m:r>
                      </m:e>
                      <m:sup>
                        <m:r>
                          <a:rPr lang="pt-BR" sz="1400" i="1" dirty="0">
                            <a:latin typeface="Cambria Math" panose="02040503050406030204" pitchFamily="18" charset="0"/>
                          </a:rPr>
                          <m:t>′</m:t>
                        </m:r>
                      </m:sup>
                    </m:sSup>
                  </m:oMath>
                </a14:m>
                <a:r>
                  <a:rPr lang="en-US" sz="1400" dirty="0"/>
                  <a:t> da </a:t>
                </a:r>
                <a:r>
                  <a:rPr lang="en-US" sz="1400" dirty="0" err="1"/>
                  <a:t>camada</a:t>
                </a:r>
                <a:r>
                  <a:rPr lang="en-US" sz="1400" dirty="0"/>
                  <a:t> </a:t>
                </a:r>
                <a14:m>
                  <m:oMath xmlns:m="http://schemas.openxmlformats.org/officeDocument/2006/math">
                    <m:r>
                      <a:rPr lang="en-US" sz="1400" i="1" dirty="0" smtClean="0">
                        <a:latin typeface="Cambria Math" panose="02040503050406030204" pitchFamily="18" charset="0"/>
                      </a:rPr>
                      <m:t>𝑙</m:t>
                    </m:r>
                    <m:r>
                      <a:rPr lang="en-US" sz="1400" i="1" dirty="0" smtClean="0">
                        <a:latin typeface="Cambria Math" panose="02040503050406030204" pitchFamily="18" charset="0"/>
                      </a:rPr>
                      <m:t>−1</m:t>
                    </m:r>
                  </m:oMath>
                </a14:m>
                <a:endParaRPr lang="en-US" sz="1400" dirty="0"/>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𝑏</m:t>
                        </m:r>
                      </m:e>
                      <m:sub>
                        <m:r>
                          <a:rPr lang="pt-BR" sz="1400" b="0" i="1" smtClean="0">
                            <a:latin typeface="Cambria Math" panose="02040503050406030204" pitchFamily="18" charset="0"/>
                          </a:rPr>
                          <m:t>𝑘</m:t>
                        </m:r>
                      </m:sub>
                    </m:sSub>
                  </m:oMath>
                </a14:m>
                <a:r>
                  <a:rPr lang="en-US" sz="1400" dirty="0"/>
                  <a:t>: </a:t>
                </a:r>
                <a:r>
                  <a:rPr lang="en-US" sz="1400" dirty="0" err="1"/>
                  <a:t>termo</a:t>
                </a:r>
                <a:r>
                  <a:rPr lang="en-US" sz="1400" dirty="0"/>
                  <a:t> de bias para o </a:t>
                </a:r>
                <a:r>
                  <a:rPr lang="en-US" sz="1400" i="1" dirty="0"/>
                  <a:t>feature map</a:t>
                </a:r>
                <a:r>
                  <a:rPr lang="en-US" sz="1400" dirty="0"/>
                  <a:t> </a:t>
                </a:r>
                <a14:m>
                  <m:oMath xmlns:m="http://schemas.openxmlformats.org/officeDocument/2006/math">
                    <m:r>
                      <a:rPr lang="en-US" sz="1400" i="1" dirty="0" smtClean="0">
                        <a:latin typeface="Cambria Math" panose="02040503050406030204" pitchFamily="18" charset="0"/>
                      </a:rPr>
                      <m:t>𝑘</m:t>
                    </m:r>
                  </m:oMath>
                </a14:m>
                <a:r>
                  <a:rPr lang="en-US" sz="1400" dirty="0"/>
                  <a:t> (</a:t>
                </a:r>
                <a:r>
                  <a:rPr lang="en-US" sz="1400" dirty="0" err="1"/>
                  <a:t>na</a:t>
                </a:r>
                <a:r>
                  <a:rPr lang="en-US" sz="1400" dirty="0"/>
                  <a:t> </a:t>
                </a:r>
                <a:r>
                  <a:rPr lang="en-US" sz="1400" dirty="0" err="1"/>
                  <a:t>camada</a:t>
                </a:r>
                <a:r>
                  <a:rPr lang="en-US" sz="1400" dirty="0"/>
                  <a:t> </a:t>
                </a:r>
                <a14:m>
                  <m:oMath xmlns:m="http://schemas.openxmlformats.org/officeDocument/2006/math">
                    <m:r>
                      <a:rPr lang="en-US" sz="1400" i="1" dirty="0" smtClean="0">
                        <a:latin typeface="Cambria Math" panose="02040503050406030204" pitchFamily="18" charset="0"/>
                      </a:rPr>
                      <m:t>𝑙</m:t>
                    </m:r>
                  </m:oMath>
                </a14:m>
                <a:r>
                  <a:rPr lang="en-US" sz="1400" dirty="0"/>
                  <a:t>)</a:t>
                </a:r>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𝑤</m:t>
                        </m:r>
                      </m:e>
                      <m:sub>
                        <m:r>
                          <a:rPr lang="pt-BR" sz="1400" b="0" i="1" smtClean="0">
                            <a:latin typeface="Cambria Math" panose="02040503050406030204" pitchFamily="18" charset="0"/>
                          </a:rPr>
                          <m:t>𝑢</m:t>
                        </m:r>
                        <m:r>
                          <a:rPr lang="pt-BR" sz="1400" b="0" i="1" smtClean="0">
                            <a:latin typeface="Cambria Math" panose="02040503050406030204" pitchFamily="18" charset="0"/>
                          </a:rPr>
                          <m:t>, </m:t>
                        </m:r>
                        <m:r>
                          <a:rPr lang="pt-BR" sz="1400" b="0" i="1" smtClean="0">
                            <a:latin typeface="Cambria Math" panose="02040503050406030204" pitchFamily="18" charset="0"/>
                          </a:rPr>
                          <m:t>𝑣</m:t>
                        </m:r>
                        <m:r>
                          <a:rPr lang="pt-BR" sz="1400" b="0" i="1" smtClean="0">
                            <a:latin typeface="Cambria Math" panose="02040503050406030204" pitchFamily="18" charset="0"/>
                          </a:rPr>
                          <m:t>, </m:t>
                        </m:r>
                        <m:sSup>
                          <m:sSupPr>
                            <m:ctrlPr>
                              <a:rPr lang="pt-BR" sz="1400" b="0" i="1" smtClean="0">
                                <a:latin typeface="Cambria Math" panose="02040503050406030204" pitchFamily="18" charset="0"/>
                              </a:rPr>
                            </m:ctrlPr>
                          </m:sSupPr>
                          <m:e>
                            <m:r>
                              <a:rPr lang="pt-BR" sz="1400" b="0" i="1" smtClean="0">
                                <a:latin typeface="Cambria Math" panose="02040503050406030204" pitchFamily="18" charset="0"/>
                              </a:rPr>
                              <m:t>𝑘</m:t>
                            </m:r>
                          </m:e>
                          <m:sup>
                            <m:r>
                              <a:rPr lang="pt-BR" sz="1400" b="0" i="1" smtClean="0">
                                <a:latin typeface="Cambria Math" panose="02040503050406030204" pitchFamily="18" charset="0"/>
                              </a:rPr>
                              <m:t>′</m:t>
                            </m:r>
                          </m:sup>
                        </m:sSup>
                        <m:r>
                          <a:rPr lang="pt-BR" sz="1400" b="0" i="1" smtClean="0">
                            <a:latin typeface="Cambria Math" panose="02040503050406030204" pitchFamily="18" charset="0"/>
                          </a:rPr>
                          <m:t>, </m:t>
                        </m:r>
                        <m:r>
                          <a:rPr lang="pt-BR" sz="1400" b="0" i="1" smtClean="0">
                            <a:latin typeface="Cambria Math" panose="02040503050406030204" pitchFamily="18" charset="0"/>
                          </a:rPr>
                          <m:t>𝑘</m:t>
                        </m:r>
                      </m:sub>
                    </m:sSub>
                  </m:oMath>
                </a14:m>
                <a:r>
                  <a:rPr lang="en-US" sz="1400" dirty="0"/>
                  <a:t>: peso entre um </a:t>
                </a:r>
                <a:r>
                  <a:rPr lang="en-US" sz="1400" dirty="0" err="1"/>
                  <a:t>neuronio</a:t>
                </a:r>
                <a:r>
                  <a:rPr lang="en-US" sz="1400" dirty="0"/>
                  <a:t> do </a:t>
                </a:r>
                <a:r>
                  <a:rPr lang="en-US" sz="1400" i="1" dirty="0"/>
                  <a:t>feature map </a:t>
                </a:r>
                <a14:m>
                  <m:oMath xmlns:m="http://schemas.openxmlformats.org/officeDocument/2006/math">
                    <m:r>
                      <a:rPr lang="en-US" sz="1400" i="1" dirty="0" smtClean="0">
                        <a:latin typeface="Cambria Math" panose="02040503050406030204" pitchFamily="18" charset="0"/>
                      </a:rPr>
                      <m:t>𝑘</m:t>
                    </m:r>
                  </m:oMath>
                </a14:m>
                <a:r>
                  <a:rPr lang="en-US" sz="1400" dirty="0"/>
                  <a:t> da </a:t>
                </a:r>
                <a:r>
                  <a:rPr lang="en-US" sz="1400" dirty="0" err="1"/>
                  <a:t>camada</a:t>
                </a:r>
                <a:r>
                  <a:rPr lang="en-US" sz="1400" dirty="0"/>
                  <a:t> </a:t>
                </a:r>
                <a14:m>
                  <m:oMath xmlns:m="http://schemas.openxmlformats.org/officeDocument/2006/math">
                    <m:r>
                      <a:rPr lang="en-US" sz="1400" i="1" dirty="0" smtClean="0">
                        <a:latin typeface="Cambria Math" panose="02040503050406030204" pitchFamily="18" charset="0"/>
                      </a:rPr>
                      <m:t>𝑙</m:t>
                    </m:r>
                  </m:oMath>
                </a14:m>
                <a:r>
                  <a:rPr lang="en-US" sz="1400" dirty="0"/>
                  <a:t> e </a:t>
                </a:r>
                <a:r>
                  <a:rPr lang="en-US" sz="1400" dirty="0" err="1"/>
                  <a:t>sua</a:t>
                </a:r>
                <a:r>
                  <a:rPr lang="en-US" sz="1400" dirty="0"/>
                  <a:t> entrada </a:t>
                </a:r>
                <a:r>
                  <a:rPr lang="en-US" sz="1400" dirty="0" err="1"/>
                  <a:t>localizada</a:t>
                </a:r>
                <a:r>
                  <a:rPr lang="en-US" sz="1400" dirty="0"/>
                  <a:t> </a:t>
                </a:r>
                <a:r>
                  <a:rPr lang="en-US" sz="1400" dirty="0" err="1"/>
                  <a:t>na</a:t>
                </a:r>
                <a:r>
                  <a:rPr lang="en-US" sz="1400" dirty="0"/>
                  <a:t> </a:t>
                </a:r>
                <a:r>
                  <a:rPr lang="en-US" sz="1400" dirty="0" err="1"/>
                  <a:t>linha</a:t>
                </a:r>
                <a:r>
                  <a:rPr lang="en-US" sz="1400" dirty="0"/>
                  <a:t> </a:t>
                </a:r>
                <a14:m>
                  <m:oMath xmlns:m="http://schemas.openxmlformats.org/officeDocument/2006/math">
                    <m:r>
                      <a:rPr lang="en-US" sz="1400" i="1" dirty="0" smtClean="0">
                        <a:latin typeface="Cambria Math" panose="02040503050406030204" pitchFamily="18" charset="0"/>
                      </a:rPr>
                      <m:t>𝑢</m:t>
                    </m:r>
                  </m:oMath>
                </a14:m>
                <a:r>
                  <a:rPr lang="en-US" sz="1400" dirty="0"/>
                  <a:t>, </a:t>
                </a:r>
                <a:r>
                  <a:rPr lang="en-US" sz="1400" dirty="0" err="1"/>
                  <a:t>coluna</a:t>
                </a:r>
                <a:r>
                  <a:rPr lang="en-US" sz="1400" dirty="0"/>
                  <a:t> </a:t>
                </a:r>
                <a14:m>
                  <m:oMath xmlns:m="http://schemas.openxmlformats.org/officeDocument/2006/math">
                    <m:r>
                      <a:rPr lang="en-US" sz="1400" i="1" dirty="0" smtClean="0">
                        <a:latin typeface="Cambria Math" panose="02040503050406030204" pitchFamily="18" charset="0"/>
                      </a:rPr>
                      <m:t>𝑣</m:t>
                    </m:r>
                  </m:oMath>
                </a14:m>
                <a:r>
                  <a:rPr lang="en-US" sz="1400" dirty="0"/>
                  <a:t> e </a:t>
                </a:r>
                <a:r>
                  <a:rPr lang="en-US" sz="1400" i="1" dirty="0"/>
                  <a:t>feature map</a:t>
                </a:r>
                <a:r>
                  <a:rPr lang="en-US" sz="1400" dirty="0"/>
                  <a:t> </a:t>
                </a:r>
                <a14:m>
                  <m:oMath xmlns:m="http://schemas.openxmlformats.org/officeDocument/2006/math">
                    <m:sSup>
                      <m:sSupPr>
                        <m:ctrlPr>
                          <a:rPr lang="pt-BR" sz="1400" i="1" dirty="0">
                            <a:latin typeface="Cambria Math" panose="02040503050406030204" pitchFamily="18" charset="0"/>
                          </a:rPr>
                        </m:ctrlPr>
                      </m:sSupPr>
                      <m:e>
                        <m:r>
                          <a:rPr lang="pt-BR" sz="1400" i="1" dirty="0">
                            <a:latin typeface="Cambria Math" panose="02040503050406030204" pitchFamily="18" charset="0"/>
                          </a:rPr>
                          <m:t>𝑘</m:t>
                        </m:r>
                      </m:e>
                      <m:sup>
                        <m:r>
                          <a:rPr lang="pt-BR" sz="1400" i="1" dirty="0">
                            <a:latin typeface="Cambria Math" panose="02040503050406030204" pitchFamily="18" charset="0"/>
                          </a:rPr>
                          <m:t>′</m:t>
                        </m:r>
                      </m:sup>
                    </m:sSup>
                  </m:oMath>
                </a14:m>
                <a:r>
                  <a:rPr lang="en-US" sz="1400" dirty="0"/>
                  <a:t> </a:t>
                </a:r>
              </a:p>
            </p:txBody>
          </p:sp>
        </mc:Choice>
        <mc:Fallback xmlns="">
          <p:sp>
            <p:nvSpPr>
              <p:cNvPr id="5" name="CaixaDeTexto 4">
                <a:extLst>
                  <a:ext uri="{FF2B5EF4-FFF2-40B4-BE49-F238E27FC236}">
                    <a16:creationId xmlns:a16="http://schemas.microsoft.com/office/drawing/2014/main" id="{B4DDF2A3-2391-4BD5-B8B3-AFE8139A20F2}"/>
                  </a:ext>
                </a:extLst>
              </p:cNvPr>
              <p:cNvSpPr txBox="1">
                <a:spLocks noRot="1" noChangeAspect="1" noMove="1" noResize="1" noEditPoints="1" noAdjustHandles="1" noChangeArrowheads="1" noChangeShapeType="1" noTextEdit="1"/>
              </p:cNvSpPr>
              <p:nvPr/>
            </p:nvSpPr>
            <p:spPr>
              <a:xfrm>
                <a:off x="838199" y="3351206"/>
                <a:ext cx="7391399" cy="2390078"/>
              </a:xfrm>
              <a:prstGeom prst="rect">
                <a:avLst/>
              </a:prstGeom>
              <a:blipFill>
                <a:blip r:embed="rId6"/>
                <a:stretch>
                  <a:fillRect r="-165" b="-1786"/>
                </a:stretch>
              </a:blipFill>
            </p:spPr>
            <p:txBody>
              <a:bodyPr/>
              <a:lstStyle/>
              <a:p>
                <a:r>
                  <a:rPr lang="en-US">
                    <a:noFill/>
                  </a:rPr>
                  <a:t> </a:t>
                </a:r>
              </a:p>
            </p:txBody>
          </p:sp>
        </mc:Fallback>
      </mc:AlternateContent>
    </p:spTree>
    <p:extLst>
      <p:ext uri="{BB962C8B-B14F-4D97-AF65-F5344CB8AC3E}">
        <p14:creationId xmlns:p14="http://schemas.microsoft.com/office/powerpoint/2010/main" val="411844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de </a:t>
            </a:r>
            <a:r>
              <a:rPr lang="pt-BR" sz="2000" i="1" dirty="0"/>
              <a:t>pooling</a:t>
            </a:r>
            <a:endParaRPr lang="en-US" sz="2000" dirty="0"/>
          </a:p>
        </p:txBody>
      </p:sp>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10515600" cy="1569660"/>
          </a:xfrm>
          <a:prstGeom prst="rect">
            <a:avLst/>
          </a:prstGeom>
          <a:noFill/>
        </p:spPr>
        <p:txBody>
          <a:bodyPr wrap="square" rtlCol="0">
            <a:spAutoFit/>
          </a:bodyPr>
          <a:lstStyle/>
          <a:p>
            <a:pPr algn="just"/>
            <a:r>
              <a:rPr lang="pt-BR" sz="1600" dirty="0"/>
              <a:t>Além das camadas convolucionais, as </a:t>
            </a:r>
            <a:r>
              <a:rPr lang="pt-BR" sz="1600" dirty="0" err="1"/>
              <a:t>CNNs</a:t>
            </a:r>
            <a:r>
              <a:rPr lang="pt-BR" sz="1600" dirty="0"/>
              <a:t> possuem camadas de agrupamento, ou de </a:t>
            </a:r>
            <a:r>
              <a:rPr lang="pt-BR" sz="1600" i="1" dirty="0"/>
              <a:t>pooling</a:t>
            </a:r>
            <a:r>
              <a:rPr lang="pt-BR" sz="1600" dirty="0"/>
              <a:t>. Seu objetivo principal é “encolher”, ou seja, </a:t>
            </a:r>
            <a:r>
              <a:rPr lang="pt-BR" sz="1600" dirty="0" err="1"/>
              <a:t>sub-amostrar</a:t>
            </a:r>
            <a:r>
              <a:rPr lang="pt-BR" sz="1600" dirty="0"/>
              <a:t> a imagem de entrada para reduzir a carga computacional, o uso de memória e o número de parâmetros (evitando o risco de </a:t>
            </a:r>
            <a:r>
              <a:rPr lang="pt-BR" sz="1600" dirty="0" err="1"/>
              <a:t>overfitting</a:t>
            </a:r>
            <a:r>
              <a:rPr lang="pt-BR" sz="1600" dirty="0"/>
              <a:t>). Cada neurônio de uma camada de </a:t>
            </a:r>
            <a:r>
              <a:rPr lang="pt-BR" sz="1600" i="1" dirty="0"/>
              <a:t>pooling</a:t>
            </a:r>
            <a:r>
              <a:rPr lang="pt-BR" sz="1600" dirty="0"/>
              <a:t> é conectado com às saídas de um número limitado de neurônios da camada anterior, localizados dentro de um pequeno campo receptivo. A diferença de um neurônio dessa camada, é que ele não tem pesos, sua função é agregar as entradas usando uma função (média, máximo, mínimo, por exemplo).</a:t>
            </a:r>
          </a:p>
        </p:txBody>
      </p:sp>
      <p:pic>
        <p:nvPicPr>
          <p:cNvPr id="1026" name="Picture 2" descr="mls2 1408">
            <a:hlinkClick r:id="rId2"/>
            <a:extLst>
              <a:ext uri="{FF2B5EF4-FFF2-40B4-BE49-F238E27FC236}">
                <a16:creationId xmlns:a16="http://schemas.microsoft.com/office/drawing/2014/main" id="{3F632E03-FEE7-43D7-AE4D-A10FB94A1A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92" r="40536" b="13947"/>
          <a:stretch/>
        </p:blipFill>
        <p:spPr bwMode="auto">
          <a:xfrm>
            <a:off x="5574117" y="3260348"/>
            <a:ext cx="4078514" cy="206987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7675A507-52EB-449B-8B93-72ECE9A1E669}"/>
              </a:ext>
            </a:extLst>
          </p:cNvPr>
          <p:cNvSpPr txBox="1"/>
          <p:nvPr/>
        </p:nvSpPr>
        <p:spPr>
          <a:xfrm>
            <a:off x="2355574" y="5330225"/>
            <a:ext cx="3253775" cy="1323439"/>
          </a:xfrm>
          <a:prstGeom prst="rect">
            <a:avLst/>
          </a:prstGeom>
          <a:noFill/>
        </p:spPr>
        <p:txBody>
          <a:bodyPr wrap="none" rtlCol="0">
            <a:spAutoFit/>
          </a:bodyPr>
          <a:lstStyle/>
          <a:p>
            <a:pPr algn="r"/>
            <a:r>
              <a:rPr lang="pt-BR" sz="1600" i="1" dirty="0"/>
              <a:t>Pooling kernel</a:t>
            </a:r>
            <a:r>
              <a:rPr lang="pt-BR" sz="1600" dirty="0"/>
              <a:t> 2x2</a:t>
            </a:r>
          </a:p>
          <a:p>
            <a:pPr algn="r"/>
            <a:r>
              <a:rPr lang="pt-BR" sz="1600" i="1" dirty="0" err="1"/>
              <a:t>Stride</a:t>
            </a:r>
            <a:r>
              <a:rPr lang="pt-BR" sz="1600" dirty="0"/>
              <a:t> de tamanho 2</a:t>
            </a:r>
          </a:p>
          <a:p>
            <a:pPr algn="r"/>
            <a:r>
              <a:rPr lang="pt-BR" sz="1600" dirty="0"/>
              <a:t>Sem </a:t>
            </a:r>
            <a:r>
              <a:rPr lang="pt-BR" sz="1600" i="1" dirty="0" err="1"/>
              <a:t>padding</a:t>
            </a:r>
            <a:endParaRPr lang="pt-BR" sz="1600" i="1" dirty="0"/>
          </a:p>
          <a:p>
            <a:pPr algn="r"/>
            <a:r>
              <a:rPr lang="pt-BR" sz="1600" dirty="0"/>
              <a:t>Apenas o máximo valor do campo </a:t>
            </a:r>
          </a:p>
          <a:p>
            <a:pPr algn="r"/>
            <a:r>
              <a:rPr lang="pt-BR" sz="1600" dirty="0"/>
              <a:t>receptivo irá para a próxima camada </a:t>
            </a:r>
            <a:endParaRPr lang="en-US" sz="1600" dirty="0"/>
          </a:p>
        </p:txBody>
      </p:sp>
      <p:sp>
        <p:nvSpPr>
          <p:cNvPr id="7" name="Chave Esquerda 6">
            <a:extLst>
              <a:ext uri="{FF2B5EF4-FFF2-40B4-BE49-F238E27FC236}">
                <a16:creationId xmlns:a16="http://schemas.microsoft.com/office/drawing/2014/main" id="{45890589-4569-4F25-8C29-CC8A56E56247}"/>
              </a:ext>
            </a:extLst>
          </p:cNvPr>
          <p:cNvSpPr/>
          <p:nvPr/>
        </p:nvSpPr>
        <p:spPr>
          <a:xfrm rot="16200000">
            <a:off x="6717197" y="5076778"/>
            <a:ext cx="145776" cy="6526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Forma Livre: Forma 8">
            <a:extLst>
              <a:ext uri="{FF2B5EF4-FFF2-40B4-BE49-F238E27FC236}">
                <a16:creationId xmlns:a16="http://schemas.microsoft.com/office/drawing/2014/main" id="{211ACB86-7436-42A6-ADF4-CAADA8182AA5}"/>
              </a:ext>
            </a:extLst>
          </p:cNvPr>
          <p:cNvSpPr/>
          <p:nvPr/>
        </p:nvSpPr>
        <p:spPr>
          <a:xfrm>
            <a:off x="4578626" y="4899845"/>
            <a:ext cx="954157" cy="457200"/>
          </a:xfrm>
          <a:custGeom>
            <a:avLst/>
            <a:gdLst>
              <a:gd name="connsiteX0" fmla="*/ 0 w 954157"/>
              <a:gd name="connsiteY0" fmla="*/ 457200 h 457200"/>
              <a:gd name="connsiteX1" fmla="*/ 218661 w 954157"/>
              <a:gd name="connsiteY1" fmla="*/ 79513 h 457200"/>
              <a:gd name="connsiteX2" fmla="*/ 954157 w 954157"/>
              <a:gd name="connsiteY2" fmla="*/ 0 h 457200"/>
            </a:gdLst>
            <a:ahLst/>
            <a:cxnLst>
              <a:cxn ang="0">
                <a:pos x="connsiteX0" y="connsiteY0"/>
              </a:cxn>
              <a:cxn ang="0">
                <a:pos x="connsiteX1" y="connsiteY1"/>
              </a:cxn>
              <a:cxn ang="0">
                <a:pos x="connsiteX2" y="connsiteY2"/>
              </a:cxn>
            </a:cxnLst>
            <a:rect l="l" t="t" r="r" b="b"/>
            <a:pathLst>
              <a:path w="954157" h="457200">
                <a:moveTo>
                  <a:pt x="0" y="457200"/>
                </a:moveTo>
                <a:cubicBezTo>
                  <a:pt x="29817" y="306456"/>
                  <a:pt x="59635" y="155713"/>
                  <a:pt x="218661" y="79513"/>
                </a:cubicBezTo>
                <a:cubicBezTo>
                  <a:pt x="377687" y="3313"/>
                  <a:pt x="665922" y="1656"/>
                  <a:pt x="954157"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Forma Livre: Forma 9">
            <a:extLst>
              <a:ext uri="{FF2B5EF4-FFF2-40B4-BE49-F238E27FC236}">
                <a16:creationId xmlns:a16="http://schemas.microsoft.com/office/drawing/2014/main" id="{3E1C7995-A629-4745-ABA3-1FCD46FC7C1A}"/>
              </a:ext>
            </a:extLst>
          </p:cNvPr>
          <p:cNvSpPr/>
          <p:nvPr/>
        </p:nvSpPr>
        <p:spPr>
          <a:xfrm>
            <a:off x="5599044" y="5184767"/>
            <a:ext cx="3990685" cy="1005564"/>
          </a:xfrm>
          <a:custGeom>
            <a:avLst/>
            <a:gdLst>
              <a:gd name="connsiteX0" fmla="*/ 0 w 3990685"/>
              <a:gd name="connsiteY0" fmla="*/ 821635 h 1005564"/>
              <a:gd name="connsiteX1" fmla="*/ 3591339 w 3990685"/>
              <a:gd name="connsiteY1" fmla="*/ 947530 h 1005564"/>
              <a:gd name="connsiteX2" fmla="*/ 3743739 w 3990685"/>
              <a:gd name="connsiteY2" fmla="*/ 0 h 1005564"/>
            </a:gdLst>
            <a:ahLst/>
            <a:cxnLst>
              <a:cxn ang="0">
                <a:pos x="connsiteX0" y="connsiteY0"/>
              </a:cxn>
              <a:cxn ang="0">
                <a:pos x="connsiteX1" y="connsiteY1"/>
              </a:cxn>
              <a:cxn ang="0">
                <a:pos x="connsiteX2" y="connsiteY2"/>
              </a:cxn>
            </a:cxnLst>
            <a:rect l="l" t="t" r="r" b="b"/>
            <a:pathLst>
              <a:path w="3990685" h="1005564">
                <a:moveTo>
                  <a:pt x="0" y="821635"/>
                </a:moveTo>
                <a:cubicBezTo>
                  <a:pt x="1483691" y="953052"/>
                  <a:pt x="2967383" y="1084469"/>
                  <a:pt x="3591339" y="947530"/>
                </a:cubicBezTo>
                <a:cubicBezTo>
                  <a:pt x="4215295" y="810591"/>
                  <a:pt x="3979517" y="405295"/>
                  <a:pt x="3743739"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Forma Livre: Forma 10">
            <a:extLst>
              <a:ext uri="{FF2B5EF4-FFF2-40B4-BE49-F238E27FC236}">
                <a16:creationId xmlns:a16="http://schemas.microsoft.com/office/drawing/2014/main" id="{B71C4B14-0823-484A-BE1C-5E7F31E1EFCD}"/>
              </a:ext>
            </a:extLst>
          </p:cNvPr>
          <p:cNvSpPr/>
          <p:nvPr/>
        </p:nvSpPr>
        <p:spPr>
          <a:xfrm>
            <a:off x="2541550" y="4138863"/>
            <a:ext cx="3216520" cy="2185591"/>
          </a:xfrm>
          <a:custGeom>
            <a:avLst/>
            <a:gdLst>
              <a:gd name="connsiteX0" fmla="*/ 55876 w 3216520"/>
              <a:gd name="connsiteY0" fmla="*/ 2185591 h 2185591"/>
              <a:gd name="connsiteX1" fmla="*/ 426937 w 3216520"/>
              <a:gd name="connsiteY1" fmla="*/ 164634 h 2185591"/>
              <a:gd name="connsiteX2" fmla="*/ 3216520 w 3216520"/>
              <a:gd name="connsiteY2" fmla="*/ 264026 h 2185591"/>
            </a:gdLst>
            <a:ahLst/>
            <a:cxnLst>
              <a:cxn ang="0">
                <a:pos x="connsiteX0" y="connsiteY0"/>
              </a:cxn>
              <a:cxn ang="0">
                <a:pos x="connsiteX1" y="connsiteY1"/>
              </a:cxn>
              <a:cxn ang="0">
                <a:pos x="connsiteX2" y="connsiteY2"/>
              </a:cxn>
            </a:cxnLst>
            <a:rect l="l" t="t" r="r" b="b"/>
            <a:pathLst>
              <a:path w="3216520" h="2185591">
                <a:moveTo>
                  <a:pt x="55876" y="2185591"/>
                </a:moveTo>
                <a:cubicBezTo>
                  <a:pt x="-21981" y="1335243"/>
                  <a:pt x="-99837" y="484895"/>
                  <a:pt x="426937" y="164634"/>
                </a:cubicBezTo>
                <a:cubicBezTo>
                  <a:pt x="953711" y="-155627"/>
                  <a:pt x="2085115" y="54199"/>
                  <a:pt x="3216520" y="264026"/>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Forma Livre: Forma 12">
            <a:extLst>
              <a:ext uri="{FF2B5EF4-FFF2-40B4-BE49-F238E27FC236}">
                <a16:creationId xmlns:a16="http://schemas.microsoft.com/office/drawing/2014/main" id="{1B8E9762-8166-4C95-91E1-C2ABA257A151}"/>
              </a:ext>
            </a:extLst>
          </p:cNvPr>
          <p:cNvSpPr/>
          <p:nvPr/>
        </p:nvSpPr>
        <p:spPr>
          <a:xfrm>
            <a:off x="5632174" y="5406887"/>
            <a:ext cx="1162115" cy="410877"/>
          </a:xfrm>
          <a:custGeom>
            <a:avLst/>
            <a:gdLst>
              <a:gd name="connsiteX0" fmla="*/ 1159565 w 1162115"/>
              <a:gd name="connsiteY0" fmla="*/ 0 h 410877"/>
              <a:gd name="connsiteX1" fmla="*/ 1159565 w 1162115"/>
              <a:gd name="connsiteY1" fmla="*/ 318052 h 410877"/>
              <a:gd name="connsiteX2" fmla="*/ 1133061 w 1162115"/>
              <a:gd name="connsiteY2" fmla="*/ 390939 h 410877"/>
              <a:gd name="connsiteX3" fmla="*/ 1060174 w 1162115"/>
              <a:gd name="connsiteY3" fmla="*/ 410817 h 410877"/>
              <a:gd name="connsiteX4" fmla="*/ 755374 w 1162115"/>
              <a:gd name="connsiteY4" fmla="*/ 397565 h 410877"/>
              <a:gd name="connsiteX5" fmla="*/ 0 w 1162115"/>
              <a:gd name="connsiteY5" fmla="*/ 364435 h 4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115" h="410877">
                <a:moveTo>
                  <a:pt x="1159565" y="0"/>
                </a:moveTo>
                <a:cubicBezTo>
                  <a:pt x="1161773" y="126447"/>
                  <a:pt x="1163982" y="252895"/>
                  <a:pt x="1159565" y="318052"/>
                </a:cubicBezTo>
                <a:cubicBezTo>
                  <a:pt x="1155148" y="383209"/>
                  <a:pt x="1149626" y="375478"/>
                  <a:pt x="1133061" y="390939"/>
                </a:cubicBezTo>
                <a:cubicBezTo>
                  <a:pt x="1116496" y="406400"/>
                  <a:pt x="1123122" y="409713"/>
                  <a:pt x="1060174" y="410817"/>
                </a:cubicBezTo>
                <a:cubicBezTo>
                  <a:pt x="997226" y="411921"/>
                  <a:pt x="755374" y="397565"/>
                  <a:pt x="755374" y="397565"/>
                </a:cubicBezTo>
                <a:lnTo>
                  <a:pt x="0" y="364435"/>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053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de </a:t>
            </a:r>
            <a:r>
              <a:rPr lang="pt-BR" sz="2000" i="1" dirty="0"/>
              <a:t>pooling</a:t>
            </a:r>
            <a:endParaRPr lang="en-US" sz="2000" dirty="0"/>
          </a:p>
        </p:txBody>
      </p:sp>
      <p:sp>
        <p:nvSpPr>
          <p:cNvPr id="6" name="CaixaDeTexto 5">
            <a:extLst>
              <a:ext uri="{FF2B5EF4-FFF2-40B4-BE49-F238E27FC236}">
                <a16:creationId xmlns:a16="http://schemas.microsoft.com/office/drawing/2014/main" id="{2B799AAE-07C7-4EA4-AA91-5BC20E16F420}"/>
              </a:ext>
            </a:extLst>
          </p:cNvPr>
          <p:cNvSpPr txBox="1"/>
          <p:nvPr/>
        </p:nvSpPr>
        <p:spPr>
          <a:xfrm>
            <a:off x="838200" y="1769496"/>
            <a:ext cx="5701748" cy="1569660"/>
          </a:xfrm>
          <a:prstGeom prst="rect">
            <a:avLst/>
          </a:prstGeom>
          <a:noFill/>
        </p:spPr>
        <p:txBody>
          <a:bodyPr wrap="square" rtlCol="0">
            <a:spAutoFit/>
          </a:bodyPr>
          <a:lstStyle/>
          <a:p>
            <a:pPr algn="just"/>
            <a:r>
              <a:rPr lang="pt-BR" sz="1600" dirty="0"/>
              <a:t>A camada </a:t>
            </a:r>
            <a:r>
              <a:rPr lang="pt-BR" sz="1600" i="1" dirty="0"/>
              <a:t>Max Pooling</a:t>
            </a:r>
            <a:r>
              <a:rPr lang="pt-BR" sz="1600" dirty="0"/>
              <a:t> é responsável por introduzir um nível de invariância em pequenas translações. Inserindo essa camada em uma CNN é possível obter um nível de invariância de translação em escada maior. Essa camada, ainda, oferece uma pequena invariância rotacional e de escala. Isso pode ser útil em problemas que a previsão não deve depender desses detalhes.</a:t>
            </a:r>
          </a:p>
        </p:txBody>
      </p:sp>
      <p:pic>
        <p:nvPicPr>
          <p:cNvPr id="2050" name="Picture 2" descr="mls2 1409">
            <a:hlinkClick r:id="rId2"/>
            <a:extLst>
              <a:ext uri="{FF2B5EF4-FFF2-40B4-BE49-F238E27FC236}">
                <a16:creationId xmlns:a16="http://schemas.microsoft.com/office/drawing/2014/main" id="{B579EBF7-32EC-4197-899B-14041A6E3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979" y="1479852"/>
            <a:ext cx="3458701" cy="2322286"/>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06610FF3-B813-4B00-A6B6-555E82708B53}"/>
              </a:ext>
            </a:extLst>
          </p:cNvPr>
          <p:cNvSpPr txBox="1"/>
          <p:nvPr/>
        </p:nvSpPr>
        <p:spPr>
          <a:xfrm>
            <a:off x="838200" y="4265120"/>
            <a:ext cx="10515600" cy="2062103"/>
          </a:xfrm>
          <a:prstGeom prst="rect">
            <a:avLst/>
          </a:prstGeom>
          <a:noFill/>
        </p:spPr>
        <p:txBody>
          <a:bodyPr wrap="square" rtlCol="0">
            <a:spAutoFit/>
          </a:bodyPr>
          <a:lstStyle/>
          <a:p>
            <a:pPr algn="just"/>
            <a:r>
              <a:rPr lang="pt-BR" sz="1600" dirty="0"/>
              <a:t>Entretanto, dependendo do problema, essa invariância pode ser indesejável (como a segmentação semântica, onde cada pixel de uma imagem é classificado de acordo com o objeto ao qual o pixel pertence, a translação da imagem de entrada pode afetar a interpretação do resultado desejado). Nesse caso (segmentação semântica) a mudança na entrada deve implicar em uma mudança na saída.</a:t>
            </a:r>
          </a:p>
          <a:p>
            <a:pPr algn="just"/>
            <a:endParaRPr lang="pt-BR" sz="1600" dirty="0"/>
          </a:p>
          <a:p>
            <a:pPr algn="just"/>
            <a:r>
              <a:rPr lang="pt-BR" sz="1600" dirty="0"/>
              <a:t>A </a:t>
            </a:r>
            <a:r>
              <a:rPr lang="pt-BR" sz="1600" i="1" dirty="0" err="1"/>
              <a:t>Average</a:t>
            </a:r>
            <a:r>
              <a:rPr lang="pt-BR" sz="1600" i="1" dirty="0"/>
              <a:t> Pooling</a:t>
            </a:r>
            <a:r>
              <a:rPr lang="pt-BR" sz="1600" dirty="0"/>
              <a:t>, que calcula a média, geralmente perde menos informação do que o cálculo do valor máximo. Entretanto, esse último preserva os recursos mais fortes, eliminando aqueles “sem sentido”, deixando as próximas camadas com informações mais relevantes. O </a:t>
            </a:r>
            <a:r>
              <a:rPr lang="pt-BR" sz="1600" i="1" dirty="0"/>
              <a:t>Max Pooling</a:t>
            </a:r>
            <a:r>
              <a:rPr lang="pt-BR" sz="1600" dirty="0"/>
              <a:t>, ainda, é mais performático e oferece uma maior invariância de translação.</a:t>
            </a:r>
          </a:p>
        </p:txBody>
      </p:sp>
    </p:spTree>
    <p:extLst>
      <p:ext uri="{BB962C8B-B14F-4D97-AF65-F5344CB8AC3E}">
        <p14:creationId xmlns:p14="http://schemas.microsoft.com/office/powerpoint/2010/main" val="422780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DE605-EDD0-4586-865E-B12B2E5CD73C}"/>
              </a:ext>
            </a:extLst>
          </p:cNvPr>
          <p:cNvSpPr>
            <a:spLocks noGrp="1"/>
          </p:cNvSpPr>
          <p:nvPr>
            <p:ph type="title"/>
          </p:nvPr>
        </p:nvSpPr>
        <p:spPr/>
        <p:txBody>
          <a:bodyPr/>
          <a:lstStyle/>
          <a:p>
            <a:r>
              <a:rPr lang="pt-BR" dirty="0"/>
              <a:t>Sumário</a:t>
            </a:r>
            <a:endParaRPr lang="en-US" dirty="0"/>
          </a:p>
        </p:txBody>
      </p:sp>
      <p:sp>
        <p:nvSpPr>
          <p:cNvPr id="3" name="Espaço Reservado para Conteúdo 2">
            <a:extLst>
              <a:ext uri="{FF2B5EF4-FFF2-40B4-BE49-F238E27FC236}">
                <a16:creationId xmlns:a16="http://schemas.microsoft.com/office/drawing/2014/main" id="{C7D3A8B5-B6A1-4D72-8F0A-AE21D47C4510}"/>
              </a:ext>
            </a:extLst>
          </p:cNvPr>
          <p:cNvSpPr>
            <a:spLocks noGrp="1"/>
          </p:cNvSpPr>
          <p:nvPr>
            <p:ph idx="1"/>
          </p:nvPr>
        </p:nvSpPr>
        <p:spPr/>
        <p:txBody>
          <a:bodyPr/>
          <a:lstStyle/>
          <a:p>
            <a:r>
              <a:rPr lang="pt-BR" dirty="0"/>
              <a:t>História</a:t>
            </a:r>
          </a:p>
          <a:p>
            <a:r>
              <a:rPr lang="pt-BR" dirty="0"/>
              <a:t>Definição</a:t>
            </a:r>
          </a:p>
          <a:p>
            <a:r>
              <a:rPr lang="pt-BR" dirty="0"/>
              <a:t>Categorias</a:t>
            </a:r>
            <a:endParaRPr lang="en-US" dirty="0"/>
          </a:p>
          <a:p>
            <a:r>
              <a:rPr lang="pt-BR" dirty="0"/>
              <a:t>Princípios</a:t>
            </a:r>
          </a:p>
          <a:p>
            <a:r>
              <a:rPr lang="pt-BR" dirty="0"/>
              <a:t>Aplicações</a:t>
            </a:r>
          </a:p>
          <a:p>
            <a:r>
              <a:rPr lang="pt-BR" dirty="0"/>
              <a:t>Exemplos</a:t>
            </a:r>
            <a:r>
              <a:rPr lang="en-US" dirty="0"/>
              <a:t> de </a:t>
            </a:r>
            <a:r>
              <a:rPr lang="pt-BR" dirty="0"/>
              <a:t>implementações</a:t>
            </a:r>
          </a:p>
        </p:txBody>
      </p:sp>
      <p:pic>
        <p:nvPicPr>
          <p:cNvPr id="4" name="Picture 12">
            <a:hlinkClick r:id="rId2"/>
            <a:extLst>
              <a:ext uri="{FF2B5EF4-FFF2-40B4-BE49-F238E27FC236}">
                <a16:creationId xmlns:a16="http://schemas.microsoft.com/office/drawing/2014/main" id="{F6FE1DF6-D54F-40AD-8349-50190E146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3" t="929" r="7464" b="58342"/>
          <a:stretch/>
        </p:blipFill>
        <p:spPr bwMode="auto">
          <a:xfrm>
            <a:off x="9173028" y="603333"/>
            <a:ext cx="2746753" cy="3643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www.asimovinstitute.org/neural-network-zoo/">
            <a:hlinkClick r:id="rId4"/>
            <a:extLst>
              <a:ext uri="{FF2B5EF4-FFF2-40B4-BE49-F238E27FC236}">
                <a16:creationId xmlns:a16="http://schemas.microsoft.com/office/drawing/2014/main" id="{B6A263DC-3DCF-41A2-897F-037A17031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379" y="603333"/>
            <a:ext cx="2611092" cy="16068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hlinkClick r:id="rId6"/>
            <a:extLst>
              <a:ext uri="{FF2B5EF4-FFF2-40B4-BE49-F238E27FC236}">
                <a16:creationId xmlns:a16="http://schemas.microsoft.com/office/drawing/2014/main" id="{1749171D-8B92-4ADC-BE2C-E1612C4040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6960" y="2649706"/>
            <a:ext cx="4340087" cy="1432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C78DE74A-701D-4B6F-921B-530A35082D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6517" y="4567387"/>
            <a:ext cx="4481060" cy="145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Tipos de arquiteturas</a:t>
            </a:r>
            <a:endParaRPr lang="en-US" sz="2000" dirty="0"/>
          </a:p>
        </p:txBody>
      </p:sp>
      <p:sp>
        <p:nvSpPr>
          <p:cNvPr id="4" name="Espaço Reservado para Conteúdo 3">
            <a:extLst>
              <a:ext uri="{FF2B5EF4-FFF2-40B4-BE49-F238E27FC236}">
                <a16:creationId xmlns:a16="http://schemas.microsoft.com/office/drawing/2014/main" id="{4264B3FC-3384-4CCA-8975-EAAAA11C6B46}"/>
              </a:ext>
            </a:extLst>
          </p:cNvPr>
          <p:cNvSpPr>
            <a:spLocks noGrp="1"/>
          </p:cNvSpPr>
          <p:nvPr>
            <p:ph idx="1"/>
          </p:nvPr>
        </p:nvSpPr>
        <p:spPr/>
        <p:txBody>
          <a:bodyPr>
            <a:normAutofit/>
          </a:bodyPr>
          <a:lstStyle/>
          <a:p>
            <a:pPr marL="0" indent="0" algn="just">
              <a:buNone/>
            </a:pPr>
            <a:r>
              <a:rPr lang="pt-BR" sz="2000" dirty="0"/>
              <a:t>As arquiteturas típicas de uma Rede Neural Convolucional empilham camadas Convolucionais (seguida, geralmente, por uma camada </a:t>
            </a:r>
            <a:r>
              <a:rPr lang="pt-BR" sz="2000" dirty="0" err="1"/>
              <a:t>ReLU</a:t>
            </a:r>
            <a:r>
              <a:rPr lang="pt-BR" sz="2000" dirty="0"/>
              <a:t>) e camadas de </a:t>
            </a:r>
            <a:r>
              <a:rPr lang="pt-BR" sz="2000" i="1" dirty="0"/>
              <a:t>pooling</a:t>
            </a:r>
            <a:r>
              <a:rPr lang="pt-BR" sz="2000" dirty="0"/>
              <a:t>. À medida que se avança pela rede, a imagem de entrada tende a ficar cada vez menor e a arquitetura fica mais profunda (ou seja, com mais mapas de recursos), devido às camadas convolucionais. Ao final desse empilhamento de camadas, uma rede neural </a:t>
            </a:r>
            <a:r>
              <a:rPr lang="pt-BR" sz="2000" i="1" dirty="0" err="1"/>
              <a:t>feedforward</a:t>
            </a:r>
            <a:r>
              <a:rPr lang="pt-BR" sz="2000" dirty="0"/>
              <a:t> regular é conectada: nessa, existem algumas camadas totalmente conectadas e uma camada final que gera a previsão.</a:t>
            </a:r>
          </a:p>
          <a:p>
            <a:pPr marL="0" indent="0" algn="just">
              <a:buNone/>
            </a:pPr>
            <a:endParaRPr lang="pt-BR" sz="2000" dirty="0"/>
          </a:p>
          <a:p>
            <a:pPr marL="0" indent="0" algn="just">
              <a:buNone/>
            </a:pPr>
            <a:endParaRPr lang="pt-BR" sz="2000" dirty="0"/>
          </a:p>
          <a:p>
            <a:pPr marL="0" indent="0" algn="just">
              <a:buNone/>
            </a:pPr>
            <a:endParaRPr lang="pt-BR" sz="2000" dirty="0"/>
          </a:p>
          <a:p>
            <a:pPr marL="0" indent="0" algn="just">
              <a:buNone/>
            </a:pPr>
            <a:r>
              <a:rPr lang="pt-BR" sz="2000" dirty="0"/>
              <a:t>As modificações nessa arquitetura fundamental levaram ao desenvolvimento de outras</a:t>
            </a:r>
            <a:r>
              <a:rPr lang="en-US" sz="2000" dirty="0"/>
              <a:t>: LeNet-5, </a:t>
            </a:r>
            <a:r>
              <a:rPr lang="en-US" sz="2000" dirty="0" err="1"/>
              <a:t>AlexNet</a:t>
            </a:r>
            <a:r>
              <a:rPr lang="en-US" sz="2000" dirty="0"/>
              <a:t>, </a:t>
            </a:r>
            <a:r>
              <a:rPr lang="en-US" sz="2000" dirty="0" err="1"/>
              <a:t>GoogLeNet</a:t>
            </a:r>
            <a:r>
              <a:rPr lang="en-US" sz="2000" dirty="0"/>
              <a:t>, </a:t>
            </a:r>
            <a:r>
              <a:rPr lang="en-US" sz="2000" dirty="0" err="1"/>
              <a:t>VGGNet</a:t>
            </a:r>
            <a:r>
              <a:rPr lang="en-US" sz="2000" dirty="0"/>
              <a:t>, </a:t>
            </a:r>
            <a:r>
              <a:rPr lang="en-US" sz="2000" dirty="0" err="1"/>
              <a:t>ResNet</a:t>
            </a:r>
            <a:r>
              <a:rPr lang="en-US" sz="2000" dirty="0"/>
              <a:t>, </a:t>
            </a:r>
            <a:r>
              <a:rPr lang="en-US" sz="2000" dirty="0" err="1"/>
              <a:t>Xception</a:t>
            </a:r>
            <a:r>
              <a:rPr lang="en-US" sz="2000" dirty="0"/>
              <a:t> e </a:t>
            </a:r>
            <a:r>
              <a:rPr lang="en-US" sz="2000" dirty="0" err="1"/>
              <a:t>SENet</a:t>
            </a:r>
            <a:r>
              <a:rPr lang="en-US" sz="2000" dirty="0"/>
              <a:t>, por </a:t>
            </a:r>
            <a:r>
              <a:rPr lang="en-US" sz="2000" dirty="0" err="1"/>
              <a:t>exemplo</a:t>
            </a:r>
            <a:r>
              <a:rPr lang="en-US" sz="2000" dirty="0"/>
              <a:t>.</a:t>
            </a:r>
          </a:p>
        </p:txBody>
      </p:sp>
      <p:pic>
        <p:nvPicPr>
          <p:cNvPr id="1026" name="Picture 2" descr="mls2 1411">
            <a:hlinkClick r:id="rId2"/>
            <a:extLst>
              <a:ext uri="{FF2B5EF4-FFF2-40B4-BE49-F238E27FC236}">
                <a16:creationId xmlns:a16="http://schemas.microsoft.com/office/drawing/2014/main" id="{80443967-1BDE-460B-BDC8-89A0BAAF7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965" y="3696182"/>
            <a:ext cx="4234070" cy="101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787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LeNet-5</a:t>
            </a:r>
            <a:endParaRPr lang="en-US" sz="2000" dirty="0"/>
          </a:p>
        </p:txBody>
      </p:sp>
      <p:sp>
        <p:nvSpPr>
          <p:cNvPr id="4" name="Espaço Reservado para Conteúdo 3">
            <a:extLst>
              <a:ext uri="{FF2B5EF4-FFF2-40B4-BE49-F238E27FC236}">
                <a16:creationId xmlns:a16="http://schemas.microsoft.com/office/drawing/2014/main" id="{4264B3FC-3384-4CCA-8975-EAAAA11C6B46}"/>
              </a:ext>
            </a:extLst>
          </p:cNvPr>
          <p:cNvSpPr>
            <a:spLocks noGrp="1"/>
          </p:cNvSpPr>
          <p:nvPr>
            <p:ph idx="1"/>
          </p:nvPr>
        </p:nvSpPr>
        <p:spPr>
          <a:xfrm>
            <a:off x="838200" y="1690688"/>
            <a:ext cx="10515600" cy="661573"/>
          </a:xfrm>
        </p:spPr>
        <p:txBody>
          <a:bodyPr>
            <a:normAutofit/>
          </a:bodyPr>
          <a:lstStyle/>
          <a:p>
            <a:pPr marL="0" indent="0" algn="just">
              <a:buNone/>
            </a:pPr>
            <a:r>
              <a:rPr lang="pt-BR" sz="2000" dirty="0"/>
              <a:t>Criada em 1998, por Yann </a:t>
            </a:r>
            <a:r>
              <a:rPr lang="pt-BR" sz="2000" dirty="0" err="1"/>
              <a:t>LeCun</a:t>
            </a:r>
            <a:r>
              <a:rPr lang="pt-BR" sz="2000" dirty="0"/>
              <a:t>, é uma arquitetura amplamente utilizada para reconhecimento de dígitos manuscritos (MNIST). É composta pelas seguintes camadas:</a:t>
            </a:r>
          </a:p>
          <a:p>
            <a:pPr marL="0" indent="0" algn="just">
              <a:buNone/>
            </a:pPr>
            <a:endParaRPr lang="en-US" sz="2000" dirty="0"/>
          </a:p>
        </p:txBody>
      </p:sp>
      <p:pic>
        <p:nvPicPr>
          <p:cNvPr id="5" name="Imagem 4">
            <a:hlinkClick r:id="rId2"/>
            <a:extLst>
              <a:ext uri="{FF2B5EF4-FFF2-40B4-BE49-F238E27FC236}">
                <a16:creationId xmlns:a16="http://schemas.microsoft.com/office/drawing/2014/main" id="{1B2ED355-F9DA-4BB4-BEAC-0B34A5C6F6ED}"/>
              </a:ext>
            </a:extLst>
          </p:cNvPr>
          <p:cNvPicPr>
            <a:picLocks noChangeAspect="1"/>
          </p:cNvPicPr>
          <p:nvPr/>
        </p:nvPicPr>
        <p:blipFill>
          <a:blip r:embed="rId3"/>
          <a:stretch>
            <a:fillRect/>
          </a:stretch>
        </p:blipFill>
        <p:spPr>
          <a:xfrm>
            <a:off x="3575982" y="2511603"/>
            <a:ext cx="5040036" cy="3774193"/>
          </a:xfrm>
          <a:prstGeom prst="rect">
            <a:avLst/>
          </a:prstGeom>
        </p:spPr>
      </p:pic>
    </p:spTree>
    <p:extLst>
      <p:ext uri="{BB962C8B-B14F-4D97-AF65-F5344CB8AC3E}">
        <p14:creationId xmlns:p14="http://schemas.microsoft.com/office/powerpoint/2010/main" val="445326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AlexNet</a:t>
            </a:r>
            <a:endParaRPr lang="en-US" sz="2000" dirty="0"/>
          </a:p>
        </p:txBody>
      </p:sp>
      <p:sp>
        <p:nvSpPr>
          <p:cNvPr id="4" name="Espaço Reservado para Conteúdo 3">
            <a:extLst>
              <a:ext uri="{FF2B5EF4-FFF2-40B4-BE49-F238E27FC236}">
                <a16:creationId xmlns:a16="http://schemas.microsoft.com/office/drawing/2014/main" id="{4264B3FC-3384-4CCA-8975-EAAAA11C6B46}"/>
              </a:ext>
            </a:extLst>
          </p:cNvPr>
          <p:cNvSpPr>
            <a:spLocks noGrp="1"/>
          </p:cNvSpPr>
          <p:nvPr>
            <p:ph idx="1"/>
          </p:nvPr>
        </p:nvSpPr>
        <p:spPr>
          <a:xfrm>
            <a:off x="838200" y="1690688"/>
            <a:ext cx="4966252" cy="4956854"/>
          </a:xfrm>
        </p:spPr>
        <p:txBody>
          <a:bodyPr>
            <a:normAutofit/>
          </a:bodyPr>
          <a:lstStyle/>
          <a:p>
            <a:pPr marL="0" indent="0" algn="just">
              <a:buNone/>
            </a:pPr>
            <a:r>
              <a:rPr lang="pt-BR" sz="1600" dirty="0"/>
              <a:t>Criada em 2012, por Alex </a:t>
            </a:r>
            <a:r>
              <a:rPr lang="pt-BR" sz="1600" dirty="0" err="1"/>
              <a:t>Krizhevsky</a:t>
            </a:r>
            <a:r>
              <a:rPr lang="pt-BR" sz="1600" dirty="0"/>
              <a:t>, </a:t>
            </a:r>
            <a:r>
              <a:rPr lang="en-US" sz="1600" dirty="0"/>
              <a:t>Ilya </a:t>
            </a:r>
            <a:r>
              <a:rPr lang="en-US" sz="1600" dirty="0" err="1"/>
              <a:t>Sutskever</a:t>
            </a:r>
            <a:r>
              <a:rPr lang="en-US" sz="1600" dirty="0"/>
              <a:t> e Geoffrey Hinton</a:t>
            </a:r>
            <a:r>
              <a:rPr lang="pt-BR" sz="1600" dirty="0"/>
              <a:t>, é similar à LeNet-5, entretanto é maior e mais profunda. Essa arquitetura foi a primeira a empilhar camadas convolucionais diretamente umas sobre as outras, ao invés de intercalar com camadas de </a:t>
            </a:r>
            <a:r>
              <a:rPr lang="pt-BR" sz="1600" i="1" dirty="0"/>
              <a:t>pooling</a:t>
            </a:r>
            <a:r>
              <a:rPr lang="pt-BR" sz="1600" dirty="0"/>
              <a:t>.</a:t>
            </a:r>
          </a:p>
          <a:p>
            <a:pPr marL="0" indent="0" algn="just">
              <a:buNone/>
            </a:pPr>
            <a:r>
              <a:rPr lang="pt-BR" sz="1600" dirty="0"/>
              <a:t>Para reduzir </a:t>
            </a:r>
            <a:r>
              <a:rPr lang="pt-BR" sz="1600" dirty="0" err="1"/>
              <a:t>overfitting</a:t>
            </a:r>
            <a:r>
              <a:rPr lang="pt-BR" sz="1600" dirty="0"/>
              <a:t> os autores utilizaram duas técnicas de regularização: </a:t>
            </a:r>
            <a:r>
              <a:rPr lang="pt-BR" sz="1600" i="1" dirty="0" err="1"/>
              <a:t>dropout</a:t>
            </a:r>
            <a:r>
              <a:rPr lang="pt-BR" sz="1600" dirty="0"/>
              <a:t> (na saída das camadas F9 e F10) e </a:t>
            </a:r>
            <a:r>
              <a:rPr lang="pt-BR" sz="1600" i="1" dirty="0"/>
              <a:t>data </a:t>
            </a:r>
            <a:r>
              <a:rPr lang="pt-BR" sz="1600" i="1" dirty="0" err="1"/>
              <a:t>augmentation</a:t>
            </a:r>
            <a:r>
              <a:rPr lang="pt-BR" sz="1600" dirty="0"/>
              <a:t>. A primeira ignora uma porcentagem de neurônios durante o treinamento. A segunda, realiza um aumento dos dados deslocando a imagem de treinamento em várias direções, rotacionando e realizando variações de contraste.</a:t>
            </a:r>
          </a:p>
          <a:p>
            <a:pPr marL="0" indent="0" algn="just">
              <a:buNone/>
            </a:pPr>
            <a:r>
              <a:rPr lang="pt-BR" sz="1600" dirty="0"/>
              <a:t>Após a função de ativação (</a:t>
            </a:r>
            <a:r>
              <a:rPr lang="pt-BR" sz="1600" dirty="0" err="1"/>
              <a:t>ReLU</a:t>
            </a:r>
            <a:r>
              <a:rPr lang="pt-BR" sz="1600" dirty="0"/>
              <a:t>) das camadas C1 e C3, esse tipo de arquitetura usa uma normalização de resposta local (</a:t>
            </a:r>
            <a:r>
              <a:rPr lang="pt-BR" sz="1600" i="1" dirty="0"/>
              <a:t>local response </a:t>
            </a:r>
            <a:r>
              <a:rPr lang="pt-BR" sz="1600" i="1" dirty="0" err="1"/>
              <a:t>normalization</a:t>
            </a:r>
            <a:r>
              <a:rPr lang="pt-BR" sz="1600" i="1" dirty="0"/>
              <a:t> – LRN)</a:t>
            </a:r>
            <a:r>
              <a:rPr lang="pt-BR" sz="1600" dirty="0"/>
              <a:t>. Nela, os neurônios mais ativados inibem outros neurônios localizados na mesma posição em mapas de recursos vizinhos. Esse processo incentiva a especialização de diferentes mapas de recursos, melhorando a generalização.</a:t>
            </a:r>
          </a:p>
          <a:p>
            <a:pPr marL="0" indent="0" algn="just">
              <a:buNone/>
            </a:pPr>
            <a:endParaRPr lang="en-US" sz="1600" dirty="0"/>
          </a:p>
        </p:txBody>
      </p:sp>
      <p:pic>
        <p:nvPicPr>
          <p:cNvPr id="6" name="Imagem 5">
            <a:hlinkClick r:id="rId2"/>
            <a:extLst>
              <a:ext uri="{FF2B5EF4-FFF2-40B4-BE49-F238E27FC236}">
                <a16:creationId xmlns:a16="http://schemas.microsoft.com/office/drawing/2014/main" id="{88454987-B9F1-49D2-8D44-2EC4B00FF77C}"/>
              </a:ext>
            </a:extLst>
          </p:cNvPr>
          <p:cNvPicPr>
            <a:picLocks noChangeAspect="1"/>
          </p:cNvPicPr>
          <p:nvPr/>
        </p:nvPicPr>
        <p:blipFill>
          <a:blip r:embed="rId3"/>
          <a:stretch>
            <a:fillRect/>
          </a:stretch>
        </p:blipFill>
        <p:spPr>
          <a:xfrm>
            <a:off x="5993582" y="658551"/>
            <a:ext cx="5552403" cy="4143829"/>
          </a:xfrm>
          <a:prstGeom prst="rect">
            <a:avLst/>
          </a:prstGeom>
        </p:spPr>
      </p:pic>
      <p:pic>
        <p:nvPicPr>
          <p:cNvPr id="8" name="Imagem 7">
            <a:hlinkClick r:id="rId2"/>
            <a:extLst>
              <a:ext uri="{FF2B5EF4-FFF2-40B4-BE49-F238E27FC236}">
                <a16:creationId xmlns:a16="http://schemas.microsoft.com/office/drawing/2014/main" id="{E0E42678-17ED-4B24-A8EA-16450D539863}"/>
              </a:ext>
            </a:extLst>
          </p:cNvPr>
          <p:cNvPicPr>
            <a:picLocks noChangeAspect="1"/>
          </p:cNvPicPr>
          <p:nvPr/>
        </p:nvPicPr>
        <p:blipFill>
          <a:blip r:embed="rId4"/>
          <a:stretch>
            <a:fillRect/>
          </a:stretch>
        </p:blipFill>
        <p:spPr>
          <a:xfrm>
            <a:off x="5993582" y="4563340"/>
            <a:ext cx="5552403" cy="2084202"/>
          </a:xfrm>
          <a:prstGeom prst="rect">
            <a:avLst/>
          </a:prstGeom>
        </p:spPr>
      </p:pic>
    </p:spTree>
    <p:extLst>
      <p:ext uri="{BB962C8B-B14F-4D97-AF65-F5344CB8AC3E}">
        <p14:creationId xmlns:p14="http://schemas.microsoft.com/office/powerpoint/2010/main" val="28712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1825625"/>
            <a:ext cx="10515600" cy="1137814"/>
          </a:xfrm>
        </p:spPr>
        <p:txBody>
          <a:bodyPr>
            <a:normAutofit/>
          </a:bodyPr>
          <a:lstStyle/>
          <a:p>
            <a:pPr marL="0" indent="0" algn="just">
              <a:buNone/>
            </a:pPr>
            <a:r>
              <a:rPr lang="pt-BR" sz="1800" dirty="0"/>
              <a:t>Desenvolvida em 2014 por pesquisadores do Google, essa arquitetura apresentou uma ótima performance devido à sua profundidade em relação às anteriores. Isso foi possível por conta dos módulos chamados “</a:t>
            </a:r>
            <a:r>
              <a:rPr lang="pt-BR" sz="1800" i="1" dirty="0" err="1"/>
              <a:t>inception</a:t>
            </a:r>
            <a:r>
              <a:rPr lang="pt-BR" sz="1800" i="1" dirty="0"/>
              <a:t> modules</a:t>
            </a:r>
            <a:r>
              <a:rPr lang="pt-BR" sz="1800" dirty="0"/>
              <a:t>”, permitindo uma maior eficiência no uso de parâmetros (</a:t>
            </a:r>
            <a:r>
              <a:rPr lang="pt-BR" sz="1800" dirty="0" err="1"/>
              <a:t>GoogLeNet</a:t>
            </a:r>
            <a:r>
              <a:rPr lang="pt-BR" sz="1800" dirty="0"/>
              <a:t> possui 10 vezes menos parâmetros que a </a:t>
            </a:r>
            <a:r>
              <a:rPr lang="pt-BR" sz="1800" dirty="0" err="1"/>
              <a:t>AlexNet</a:t>
            </a:r>
            <a:r>
              <a:rPr lang="pt-BR" sz="1800" dirty="0"/>
              <a:t>). Um </a:t>
            </a:r>
            <a:r>
              <a:rPr lang="pt-BR" sz="1800" i="1" dirty="0" err="1"/>
              <a:t>inception</a:t>
            </a:r>
            <a:r>
              <a:rPr lang="pt-BR" sz="1800" i="1" dirty="0"/>
              <a:t> module</a:t>
            </a:r>
            <a:r>
              <a:rPr lang="pt-BR" sz="1800" dirty="0"/>
              <a:t>, possui a seguinte organização:</a:t>
            </a:r>
          </a:p>
          <a:p>
            <a:pPr marL="0" indent="0" algn="just">
              <a:buNone/>
            </a:pPr>
            <a:endParaRPr lang="en-US" sz="1800" i="1"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838200" y="365125"/>
            <a:ext cx="10515600" cy="1325563"/>
          </a:xfrm>
        </p:spPr>
        <p:txBody>
          <a:bodyPr/>
          <a:lstStyle/>
          <a:p>
            <a:r>
              <a:rPr lang="pt-BR" dirty="0"/>
              <a:t>Teoria</a:t>
            </a:r>
            <a:br>
              <a:rPr lang="pt-BR" dirty="0"/>
            </a:br>
            <a:r>
              <a:rPr lang="pt-BR" sz="2000" dirty="0"/>
              <a:t>Redes Neurais Convolucionais – </a:t>
            </a:r>
            <a:r>
              <a:rPr lang="pt-BR" sz="2000" dirty="0" err="1"/>
              <a:t>GoogLeNet</a:t>
            </a:r>
            <a:endParaRPr lang="en-US" sz="2000" dirty="0"/>
          </a:p>
        </p:txBody>
      </p:sp>
      <p:pic>
        <p:nvPicPr>
          <p:cNvPr id="2050" name="Picture 2" descr="mls2 1413">
            <a:hlinkClick r:id="rId2"/>
            <a:extLst>
              <a:ext uri="{FF2B5EF4-FFF2-40B4-BE49-F238E27FC236}">
                <a16:creationId xmlns:a16="http://schemas.microsoft.com/office/drawing/2014/main" id="{F98E3AEF-1237-4AA5-8CD6-DA9AB7BBC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419" y="2963439"/>
            <a:ext cx="3063162" cy="1829512"/>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63F69C2A-36C5-4028-BA8C-AEB8FA8AAC74}"/>
              </a:ext>
            </a:extLst>
          </p:cNvPr>
          <p:cNvSpPr txBox="1">
            <a:spLocks/>
          </p:cNvSpPr>
          <p:nvPr/>
        </p:nvSpPr>
        <p:spPr>
          <a:xfrm>
            <a:off x="838200" y="4866998"/>
            <a:ext cx="10515600" cy="15338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Todas as camadas convolucionais fazem uso da função de ativação </a:t>
            </a:r>
            <a:r>
              <a:rPr lang="pt-BR" sz="1800" dirty="0" err="1"/>
              <a:t>ReLU</a:t>
            </a:r>
            <a:r>
              <a:rPr lang="pt-BR" sz="1800" dirty="0"/>
              <a:t>. Os dois conjuntos de camadas convolucionais utilizam diferentes tamanhos de kernels: 1 x 1, 3 x 3 e 5 x 5, permitindo a captura de padrões em diferentes escalas. Todas essas camadas fazem uso de </a:t>
            </a:r>
            <a:r>
              <a:rPr lang="pt-BR" sz="1800" i="1" dirty="0" err="1"/>
              <a:t>stride</a:t>
            </a:r>
            <a:r>
              <a:rPr lang="pt-BR" sz="1800" dirty="0"/>
              <a:t> de tamanho 1 e uso zero </a:t>
            </a:r>
            <a:r>
              <a:rPr lang="pt-BR" sz="1800" i="1" dirty="0" err="1"/>
              <a:t>padding</a:t>
            </a:r>
            <a:r>
              <a:rPr lang="pt-BR" sz="1800" dirty="0"/>
              <a:t> se necessário (S – “SAME”). Assim, suas saídas terão a mesma altura de largura que suas entradas, sendo possível concatenar todas as saídas ao longo da dimensão de profundidade na camada de concatenação de profundidade final (</a:t>
            </a:r>
            <a:r>
              <a:rPr lang="pt-BR" sz="1800" i="1" dirty="0" err="1"/>
              <a:t>depth</a:t>
            </a:r>
            <a:r>
              <a:rPr lang="pt-BR" sz="1800" i="1" dirty="0"/>
              <a:t> </a:t>
            </a:r>
            <a:r>
              <a:rPr lang="pt-BR" sz="1800" i="1" dirty="0" err="1"/>
              <a:t>concat</a:t>
            </a:r>
            <a:r>
              <a:rPr lang="pt-BR" sz="1800" dirty="0"/>
              <a:t>, ou seja, empilhar os mapas de recurso de todas as quatro camadas convolucionais superiores).</a:t>
            </a:r>
            <a:endParaRPr lang="en-US" sz="1800" i="1" dirty="0"/>
          </a:p>
        </p:txBody>
      </p:sp>
    </p:spTree>
    <p:extLst>
      <p:ext uri="{BB962C8B-B14F-4D97-AF65-F5344CB8AC3E}">
        <p14:creationId xmlns:p14="http://schemas.microsoft.com/office/powerpoint/2010/main" val="4112952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1690688"/>
            <a:ext cx="7331765" cy="4643851"/>
          </a:xfrm>
        </p:spPr>
        <p:txBody>
          <a:bodyPr>
            <a:normAutofit lnSpcReduction="10000"/>
          </a:bodyPr>
          <a:lstStyle/>
          <a:p>
            <a:pPr marL="0" indent="0" algn="just">
              <a:buNone/>
            </a:pPr>
            <a:r>
              <a:rPr lang="pt-BR" sz="1600" dirty="0"/>
              <a:t>Analisando a arquitetura da rede como um todo, o número de mapas de recursos produzidos por cada camada convolucional e cada camada de </a:t>
            </a:r>
            <a:r>
              <a:rPr lang="pt-BR" sz="1600" i="1" dirty="0"/>
              <a:t>pooling</a:t>
            </a:r>
            <a:r>
              <a:rPr lang="pt-BR" sz="1600" dirty="0"/>
              <a:t> é apresentado na figura ao lado antes do tamanho do kernel. A profunda arquitetura é composta por nove </a:t>
            </a:r>
            <a:r>
              <a:rPr lang="pt-BR" sz="1600" i="1" dirty="0" err="1"/>
              <a:t>inception</a:t>
            </a:r>
            <a:r>
              <a:rPr lang="pt-BR" sz="1600" i="1" dirty="0"/>
              <a:t> modules</a:t>
            </a:r>
            <a:r>
              <a:rPr lang="pt-BR" sz="1600" dirty="0"/>
              <a:t>, onde os valores dentro de cada bloco informam o número de mapas de recursos gerados por cada camada convolucional interna.</a:t>
            </a:r>
          </a:p>
          <a:p>
            <a:pPr marL="0" indent="0" algn="just">
              <a:buNone/>
            </a:pPr>
            <a:r>
              <a:rPr lang="pt-BR" sz="1600" dirty="0"/>
              <a:t>As duas primeiras camadas dividem a área da imagem por 16 (altura por 4 e largura por 4), de modo a diminuir a carga computacional. Para que grande parte da informação seja preservada, a primeira camada usa um tamanho de kernel grande. Uma camada de normalização é utilizada para que as camadas anteriores aprendam uma variedade de recursos/características. Duas camadas convolucionais são apresentadas em seguida, a primeira atua como uma camada de gargalo. A camada de </a:t>
            </a:r>
            <a:r>
              <a:rPr lang="pt-BR" sz="1600" i="1" dirty="0"/>
              <a:t>Max pooling</a:t>
            </a:r>
            <a:r>
              <a:rPr lang="pt-BR" sz="1600" dirty="0"/>
              <a:t> é responsável por reduzir a altura e largura da imagem em 2 para acelerar os cálculos. A pilha de </a:t>
            </a:r>
            <a:r>
              <a:rPr lang="pt-BR" sz="1600" i="1" dirty="0" err="1"/>
              <a:t>inception</a:t>
            </a:r>
            <a:r>
              <a:rPr lang="pt-BR" sz="1600" i="1" dirty="0"/>
              <a:t> modules</a:t>
            </a:r>
            <a:r>
              <a:rPr lang="pt-BR" sz="1600" dirty="0"/>
              <a:t> é intercalada com camadas de </a:t>
            </a:r>
            <a:r>
              <a:rPr lang="pt-BR" sz="1600" i="1" dirty="0"/>
              <a:t>Max pooling</a:t>
            </a:r>
            <a:r>
              <a:rPr lang="pt-BR" sz="1600" dirty="0"/>
              <a:t> para reduzir a dimensionalidade e acelerar o processamento. Uma outra camada de </a:t>
            </a:r>
            <a:r>
              <a:rPr lang="pt-BR" sz="1600" i="1" dirty="0"/>
              <a:t>pooling</a:t>
            </a:r>
            <a:r>
              <a:rPr lang="pt-BR" sz="1600" dirty="0"/>
              <a:t>, de média global calcula a média de cada mapa de recurso, eliminando qualquer informação espacial restante. Não há necessidade, nessa arquitetura de várias camadas totalmente conectadas no final da CNN (como na </a:t>
            </a:r>
            <a:r>
              <a:rPr lang="pt-BR" sz="1600" dirty="0" err="1"/>
              <a:t>AlexNet</a:t>
            </a:r>
            <a:r>
              <a:rPr lang="pt-BR" sz="1600" dirty="0"/>
              <a:t>), devido à redução da dimensionalidade realizada durante as camadas anteriores. Tal fato diminui a quantidade de parâmetros e limita o risco de </a:t>
            </a:r>
            <a:r>
              <a:rPr lang="pt-BR" sz="1600" dirty="0" err="1"/>
              <a:t>overfitting</a:t>
            </a:r>
            <a:r>
              <a:rPr lang="pt-BR" sz="1600" dirty="0"/>
              <a:t>. A camada de </a:t>
            </a:r>
            <a:r>
              <a:rPr lang="pt-BR" sz="1600" dirty="0" err="1"/>
              <a:t>dropout</a:t>
            </a:r>
            <a:r>
              <a:rPr lang="pt-BR" sz="1600" dirty="0"/>
              <a:t> realiza uma regularização. Como o problema de origem da arquitetura envolve 1000 classes, a penúltima camada é uma totalmente conectada com 1000 unidades. Por fim, uma função de ativação </a:t>
            </a:r>
            <a:r>
              <a:rPr lang="pt-BR" sz="1600" dirty="0" err="1"/>
              <a:t>Softmax</a:t>
            </a:r>
            <a:r>
              <a:rPr lang="pt-BR" sz="1600" dirty="0"/>
              <a:t> gera probabilidades estimadas de classe.</a:t>
            </a:r>
            <a:endParaRPr lang="en-US" sz="1600"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838200" y="365125"/>
            <a:ext cx="10515600" cy="1325563"/>
          </a:xfrm>
        </p:spPr>
        <p:txBody>
          <a:bodyPr/>
          <a:lstStyle/>
          <a:p>
            <a:r>
              <a:rPr lang="pt-BR" dirty="0"/>
              <a:t>Teoria</a:t>
            </a:r>
            <a:br>
              <a:rPr lang="pt-BR" dirty="0"/>
            </a:br>
            <a:r>
              <a:rPr lang="pt-BR" sz="2000" dirty="0"/>
              <a:t>Redes Neurais Convolucionais – </a:t>
            </a:r>
            <a:r>
              <a:rPr lang="pt-BR" sz="2000" dirty="0" err="1"/>
              <a:t>GoogLeNet</a:t>
            </a:r>
            <a:endParaRPr lang="en-US" sz="2000" dirty="0"/>
          </a:p>
        </p:txBody>
      </p:sp>
      <p:pic>
        <p:nvPicPr>
          <p:cNvPr id="3074" name="Picture 2" descr="mls2 1414">
            <a:hlinkClick r:id="rId2"/>
            <a:extLst>
              <a:ext uri="{FF2B5EF4-FFF2-40B4-BE49-F238E27FC236}">
                <a16:creationId xmlns:a16="http://schemas.microsoft.com/office/drawing/2014/main" id="{A5864355-D3B4-4AEC-9D3E-C0B1293FF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30" y="2027583"/>
            <a:ext cx="3109070" cy="280283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F4619090-1032-4DF4-B6A2-26399A774530}"/>
              </a:ext>
            </a:extLst>
          </p:cNvPr>
          <p:cNvSpPr txBox="1"/>
          <p:nvPr/>
        </p:nvSpPr>
        <p:spPr>
          <a:xfrm>
            <a:off x="8819825" y="4599585"/>
            <a:ext cx="628038" cy="230832"/>
          </a:xfrm>
          <a:prstGeom prst="rect">
            <a:avLst/>
          </a:prstGeom>
          <a:noFill/>
        </p:spPr>
        <p:txBody>
          <a:bodyPr wrap="square" rtlCol="0">
            <a:spAutoFit/>
          </a:bodyPr>
          <a:lstStyle/>
          <a:p>
            <a:pPr algn="ctr"/>
            <a:r>
              <a:rPr lang="pt-BR" sz="900" dirty="0"/>
              <a:t>224 x 224</a:t>
            </a:r>
            <a:endParaRPr lang="en-US" sz="900" dirty="0"/>
          </a:p>
        </p:txBody>
      </p:sp>
      <p:sp>
        <p:nvSpPr>
          <p:cNvPr id="8" name="CaixaDeTexto 7">
            <a:extLst>
              <a:ext uri="{FF2B5EF4-FFF2-40B4-BE49-F238E27FC236}">
                <a16:creationId xmlns:a16="http://schemas.microsoft.com/office/drawing/2014/main" id="{99B44F06-FA64-4ACA-8B7B-3A5F7334A8CF}"/>
              </a:ext>
            </a:extLst>
          </p:cNvPr>
          <p:cNvSpPr txBox="1"/>
          <p:nvPr/>
        </p:nvSpPr>
        <p:spPr>
          <a:xfrm>
            <a:off x="11199527" y="3694034"/>
            <a:ext cx="628038" cy="230832"/>
          </a:xfrm>
          <a:prstGeom prst="rect">
            <a:avLst/>
          </a:prstGeom>
          <a:noFill/>
        </p:spPr>
        <p:txBody>
          <a:bodyPr wrap="square" rtlCol="0">
            <a:spAutoFit/>
          </a:bodyPr>
          <a:lstStyle/>
          <a:p>
            <a:pPr algn="ctr"/>
            <a:r>
              <a:rPr lang="pt-BR" sz="900" dirty="0"/>
              <a:t>7 x 7</a:t>
            </a:r>
            <a:endParaRPr lang="en-US" sz="900" dirty="0"/>
          </a:p>
        </p:txBody>
      </p:sp>
    </p:spTree>
    <p:extLst>
      <p:ext uri="{BB962C8B-B14F-4D97-AF65-F5344CB8AC3E}">
        <p14:creationId xmlns:p14="http://schemas.microsoft.com/office/powerpoint/2010/main" val="79144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ResNet</a:t>
            </a:r>
            <a:endParaRPr lang="en-US" sz="2000"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1825625"/>
                <a:ext cx="6795052" cy="4351338"/>
              </a:xfrm>
            </p:spPr>
            <p:txBody>
              <a:bodyPr>
                <a:normAutofit lnSpcReduction="10000"/>
              </a:bodyPr>
              <a:lstStyle/>
              <a:p>
                <a:pPr marL="0" indent="0" algn="just">
                  <a:buNone/>
                </a:pPr>
                <a:r>
                  <a:rPr lang="pt-BR" sz="1800" dirty="0"/>
                  <a:t>Criada em 2015, a </a:t>
                </a:r>
                <a:r>
                  <a:rPr lang="pt-BR" sz="1800" i="1" dirty="0"/>
                  <a:t>Residual Network</a:t>
                </a:r>
                <a:r>
                  <a:rPr lang="pt-BR" sz="1800" dirty="0"/>
                  <a:t>, ou </a:t>
                </a:r>
                <a:r>
                  <a:rPr lang="pt-BR" sz="1800" i="1" dirty="0" err="1"/>
                  <a:t>ResNet</a:t>
                </a:r>
                <a:r>
                  <a:rPr lang="pt-BR" sz="1800" dirty="0"/>
                  <a:t>, representa uma arquitetura bastante profunda, confirmando a tendência de os modelos estão ficando cada vez mais profundos e com menos parâmetros. Sua arquitetura é semelhante à </a:t>
                </a:r>
                <a:r>
                  <a:rPr lang="pt-BR" sz="1800" dirty="0" err="1"/>
                  <a:t>GooLeNet</a:t>
                </a:r>
                <a:r>
                  <a:rPr lang="pt-BR" sz="1800" dirty="0"/>
                  <a:t>, entretanto essa faz uso de uma solução que é usar conexões de salto/atalho (</a:t>
                </a:r>
                <a:r>
                  <a:rPr lang="pt-BR" sz="1800" i="1" dirty="0" err="1"/>
                  <a:t>skip</a:t>
                </a:r>
                <a:r>
                  <a:rPr lang="pt-BR" sz="1800" dirty="0"/>
                  <a:t>/</a:t>
                </a:r>
                <a:r>
                  <a:rPr lang="pt-BR" sz="1800" i="1" dirty="0" err="1"/>
                  <a:t>shortcut</a:t>
                </a:r>
                <a:r>
                  <a:rPr lang="pt-BR" sz="1800" i="1" dirty="0"/>
                  <a:t> connections</a:t>
                </a:r>
                <a:r>
                  <a:rPr lang="pt-BR" sz="1800" dirty="0"/>
                  <a:t>), onde o sinal que alimenta uma camada também é adicionado à saída de uma camada localizada um pouco mais pra frente. Isso é chamado de aprendizado residual, ou </a:t>
                </a:r>
                <a:r>
                  <a:rPr lang="pt-BR" sz="1800" i="1" dirty="0"/>
                  <a:t>residual </a:t>
                </a:r>
                <a:r>
                  <a:rPr lang="pt-BR" sz="1800" i="1" dirty="0" err="1"/>
                  <a:t>learning</a:t>
                </a:r>
                <a:r>
                  <a:rPr lang="pt-BR" sz="1800" dirty="0"/>
                  <a:t>.</a:t>
                </a:r>
              </a:p>
              <a:p>
                <a:pPr marL="0" indent="0" algn="just">
                  <a:buNone/>
                </a:pPr>
                <a:r>
                  <a:rPr lang="pt-BR" sz="1800" dirty="0"/>
                  <a:t>Quando se treina uma rede neural, o objetivo é modelar uma função alvo</a:t>
                </a:r>
                <a:r>
                  <a:rPr lang="en-US" sz="1800" dirty="0"/>
                  <a:t> </a:t>
                </a:r>
                <a14:m>
                  <m:oMath xmlns:m="http://schemas.openxmlformats.org/officeDocument/2006/math">
                    <m:r>
                      <a:rPr lang="pt-BR" sz="1800" b="0" i="1" smtClean="0">
                        <a:latin typeface="Cambria Math" panose="02040503050406030204" pitchFamily="18" charset="0"/>
                      </a:rPr>
                      <m:t>h</m:t>
                    </m:r>
                    <m:r>
                      <a:rPr lang="pt-BR" sz="1800" b="0" i="1" smtClean="0">
                        <a:latin typeface="Cambria Math" panose="02040503050406030204" pitchFamily="18" charset="0"/>
                      </a:rPr>
                      <m:t>(</m:t>
                    </m:r>
                    <m:r>
                      <a:rPr lang="pt-BR" sz="1800" b="0" i="1" smtClean="0">
                        <a:latin typeface="Cambria Math" panose="02040503050406030204" pitchFamily="18" charset="0"/>
                      </a:rPr>
                      <m:t>𝑥</m:t>
                    </m:r>
                    <m:r>
                      <a:rPr lang="pt-BR" sz="1800" b="0" i="1" smtClean="0">
                        <a:latin typeface="Cambria Math" panose="02040503050406030204" pitchFamily="18" charset="0"/>
                      </a:rPr>
                      <m:t>)</m:t>
                    </m:r>
                  </m:oMath>
                </a14:m>
                <a:r>
                  <a:rPr lang="en-US" sz="1800" dirty="0"/>
                  <a:t>. </a:t>
                </a:r>
                <a:r>
                  <a:rPr lang="pt-BR" sz="1800" dirty="0"/>
                  <a:t>Com uma conexão de salto </a:t>
                </a:r>
                <a14:m>
                  <m:oMath xmlns:m="http://schemas.openxmlformats.org/officeDocument/2006/math">
                    <m:r>
                      <a:rPr lang="pt-BR" sz="1800" i="1">
                        <a:latin typeface="Cambria Math" panose="02040503050406030204" pitchFamily="18" charset="0"/>
                      </a:rPr>
                      <m:t>𝑥</m:t>
                    </m:r>
                  </m:oMath>
                </a14:m>
                <a:r>
                  <a:rPr lang="en-US" sz="1800" dirty="0"/>
                  <a:t> </a:t>
                </a:r>
                <a:r>
                  <a:rPr lang="pt-BR" sz="1800" dirty="0"/>
                  <a:t>à saída da rede, ela será forçada a modelar </a:t>
                </a:r>
                <a14:m>
                  <m:oMath xmlns:m="http://schemas.openxmlformats.org/officeDocument/2006/math">
                    <m:r>
                      <a:rPr lang="pt-BR" sz="1800" i="1">
                        <a:latin typeface="Cambria Math" panose="02040503050406030204" pitchFamily="18" charset="0"/>
                      </a:rPr>
                      <m:t>h</m:t>
                    </m:r>
                    <m:d>
                      <m:dPr>
                        <m:ctrlPr>
                          <a:rPr lang="pt-BR" sz="1800" i="1">
                            <a:latin typeface="Cambria Math" panose="02040503050406030204" pitchFamily="18" charset="0"/>
                          </a:rPr>
                        </m:ctrlPr>
                      </m:dPr>
                      <m:e>
                        <m:r>
                          <a:rPr lang="pt-BR" sz="1800" i="1">
                            <a:latin typeface="Cambria Math" panose="02040503050406030204" pitchFamily="18" charset="0"/>
                          </a:rPr>
                          <m:t>𝑥</m:t>
                        </m:r>
                      </m:e>
                    </m:d>
                    <m:r>
                      <a:rPr lang="pt-BR" sz="1800" b="0" i="1" smtClean="0">
                        <a:latin typeface="Cambria Math" panose="02040503050406030204" pitchFamily="18" charset="0"/>
                      </a:rPr>
                      <m:t>−</m:t>
                    </m:r>
                    <m:r>
                      <a:rPr lang="pt-BR" sz="1800" b="0" i="1" smtClean="0">
                        <a:latin typeface="Cambria Math" panose="02040503050406030204" pitchFamily="18" charset="0"/>
                      </a:rPr>
                      <m:t>𝑥</m:t>
                    </m:r>
                  </m:oMath>
                </a14:m>
                <a:r>
                  <a:rPr lang="en-US" sz="1800" dirty="0"/>
                  <a:t>. </a:t>
                </a:r>
                <a:r>
                  <a:rPr lang="pt-BR" sz="1800" dirty="0"/>
                  <a:t>Com isso, a rede pode começar a progredir mesmo que várias camadas ainda não tenham começado a aprender, uma vez que, com essas conexões de salto, o sinal pode facilmente passar por toda a rede. A arquitetura da </a:t>
                </a:r>
                <a:r>
                  <a:rPr lang="pt-BR" sz="1800" i="1" dirty="0" err="1"/>
                  <a:t>ResNet</a:t>
                </a:r>
                <a:r>
                  <a:rPr lang="pt-BR" sz="1800" dirty="0"/>
                  <a:t> apresenta várias unidades residuais (uma pequena rede com uma conexão de salto).</a:t>
                </a:r>
              </a:p>
            </p:txBody>
          </p:sp>
        </mc:Choice>
        <mc:Fallback xmlns="">
          <p:sp>
            <p:nvSpPr>
              <p:cNvPr id="3" name="Espaço Reservado para Conteúdo 2">
                <a:extLst>
                  <a:ext uri="{FF2B5EF4-FFF2-40B4-BE49-F238E27FC236}">
                    <a16:creationId xmlns:a16="http://schemas.microsoft.com/office/drawing/2014/main" id="{9C6480FD-0AE8-4A1C-8F8C-04AD189A24CA}"/>
                  </a:ext>
                </a:extLst>
              </p:cNvPr>
              <p:cNvSpPr>
                <a:spLocks noGrp="1" noRot="1" noChangeAspect="1" noMove="1" noResize="1" noEditPoints="1" noAdjustHandles="1" noChangeArrowheads="1" noChangeShapeType="1" noTextEdit="1"/>
              </p:cNvSpPr>
              <p:nvPr>
                <p:ph idx="1"/>
              </p:nvPr>
            </p:nvSpPr>
            <p:spPr>
              <a:xfrm>
                <a:off x="838200" y="1825625"/>
                <a:ext cx="6795052" cy="4351338"/>
              </a:xfrm>
              <a:blipFill>
                <a:blip r:embed="rId2"/>
                <a:stretch>
                  <a:fillRect l="-808" t="-1821" r="-808"/>
                </a:stretch>
              </a:blipFill>
            </p:spPr>
            <p:txBody>
              <a:bodyPr/>
              <a:lstStyle/>
              <a:p>
                <a:r>
                  <a:rPr lang="en-US">
                    <a:noFill/>
                  </a:rPr>
                  <a:t> </a:t>
                </a:r>
              </a:p>
            </p:txBody>
          </p:sp>
        </mc:Fallback>
      </mc:AlternateContent>
      <p:pic>
        <p:nvPicPr>
          <p:cNvPr id="1026" name="Picture 2" descr="mls2 1416">
            <a:hlinkClick r:id="rId3"/>
            <a:extLst>
              <a:ext uri="{FF2B5EF4-FFF2-40B4-BE49-F238E27FC236}">
                <a16:creationId xmlns:a16="http://schemas.microsoft.com/office/drawing/2014/main" id="{B1F0EE86-FAAD-4E08-A300-90934240F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517" y="2109586"/>
            <a:ext cx="4046813" cy="26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70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ResNet</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5871029" y="1825625"/>
            <a:ext cx="6174566" cy="4351338"/>
          </a:xfrm>
        </p:spPr>
        <p:txBody>
          <a:bodyPr>
            <a:normAutofit/>
          </a:bodyPr>
          <a:lstStyle/>
          <a:p>
            <a:pPr marL="0" indent="0" algn="just">
              <a:buNone/>
            </a:pPr>
            <a:r>
              <a:rPr lang="pt-BR" sz="1800" dirty="0"/>
              <a:t>Analisando sua arquitetura, a </a:t>
            </a:r>
            <a:r>
              <a:rPr lang="pt-BR" sz="1800" i="1" dirty="0" err="1"/>
              <a:t>ResNet</a:t>
            </a:r>
            <a:r>
              <a:rPr lang="pt-BR" sz="1800" dirty="0"/>
              <a:t> começa e termina como a </a:t>
            </a:r>
            <a:r>
              <a:rPr lang="pt-BR" sz="1800" dirty="0" err="1"/>
              <a:t>GoogLeNet</a:t>
            </a:r>
            <a:r>
              <a:rPr lang="pt-BR" sz="1800" dirty="0"/>
              <a:t>, porém sem a camada de </a:t>
            </a:r>
            <a:r>
              <a:rPr lang="pt-BR" sz="1800" i="1" dirty="0" err="1"/>
              <a:t>dropout</a:t>
            </a:r>
            <a:r>
              <a:rPr lang="pt-BR" sz="1800" dirty="0"/>
              <a:t> e no meio existe uma pilha de unidades residuais. Cada unidade é composta por apenas duas camadas convolucionais.</a:t>
            </a:r>
          </a:p>
          <a:p>
            <a:pPr marL="0" indent="0" algn="just">
              <a:buNone/>
            </a:pPr>
            <a:r>
              <a:rPr lang="pt-BR" sz="1800" dirty="0"/>
              <a:t>O número de mapas de recursos é dobrado a cada unidade residual, ao mesmo tempo em que sua altura e largura são reduzidas pela metade (camada convolucional com passo/</a:t>
            </a:r>
            <a:r>
              <a:rPr lang="pt-BR" sz="1800" i="1" dirty="0" err="1"/>
              <a:t>stride</a:t>
            </a:r>
            <a:r>
              <a:rPr lang="pt-BR" sz="1800" dirty="0"/>
              <a:t> 2). Nesse caso, as entradas não podem ser adicionadas diretamente às saídas da unidade residual, já que elas não tem a mesma forma (isso afeta a conexão de salto da linha vermelha, na Figura ao lado). Para isso, as entradas passam por uma camada convolucional 1 x 1 com passo 2 e número certo de mapas de recursos de saída.</a:t>
            </a:r>
          </a:p>
          <a:p>
            <a:pPr marL="0" indent="0" algn="just">
              <a:buNone/>
            </a:pPr>
            <a:r>
              <a:rPr lang="pt-BR" sz="1800" dirty="0"/>
              <a:t>ResNet-34 e ResNet-154, são variantes dessa arquitetura, que diferem em quantidade de camadas, unidades residuais e mapas de recursos.</a:t>
            </a:r>
            <a:endParaRPr lang="pt-BR" sz="1800" i="1" dirty="0"/>
          </a:p>
        </p:txBody>
      </p:sp>
      <p:pic>
        <p:nvPicPr>
          <p:cNvPr id="2050" name="Picture 2" descr="mls2 1417">
            <a:hlinkClick r:id="rId2"/>
            <a:extLst>
              <a:ext uri="{FF2B5EF4-FFF2-40B4-BE49-F238E27FC236}">
                <a16:creationId xmlns:a16="http://schemas.microsoft.com/office/drawing/2014/main" id="{38AA9F24-94D9-4686-8013-D5F56C118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29602"/>
            <a:ext cx="4877706" cy="294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15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Xception</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p:txBody>
          <a:bodyPr>
            <a:normAutofit/>
          </a:bodyPr>
          <a:lstStyle/>
          <a:p>
            <a:pPr marL="0" indent="0" algn="just">
              <a:buNone/>
            </a:pPr>
            <a:r>
              <a:rPr lang="pt-BR" sz="1800" dirty="0"/>
              <a:t>A </a:t>
            </a:r>
            <a:r>
              <a:rPr lang="pt-BR" sz="1800" dirty="0" err="1"/>
              <a:t>Xception</a:t>
            </a:r>
            <a:r>
              <a:rPr lang="pt-BR" sz="1800" dirty="0"/>
              <a:t> corresponde à outra variante da arquitetura </a:t>
            </a:r>
            <a:r>
              <a:rPr lang="pt-BR" sz="1800" dirty="0" err="1"/>
              <a:t>GooLeNet</a:t>
            </a:r>
            <a:r>
              <a:rPr lang="pt-BR" sz="1800" dirty="0"/>
              <a:t>, proposta em 2016. Ela mescla conceitos da </a:t>
            </a:r>
            <a:r>
              <a:rPr lang="pt-BR" sz="1800" dirty="0" err="1"/>
              <a:t>GoogLeNet</a:t>
            </a:r>
            <a:r>
              <a:rPr lang="pt-BR" sz="1800" dirty="0"/>
              <a:t> com </a:t>
            </a:r>
            <a:r>
              <a:rPr lang="pt-BR" sz="1800" dirty="0" err="1"/>
              <a:t>ResNet</a:t>
            </a:r>
            <a:r>
              <a:rPr lang="pt-BR" sz="1800" dirty="0"/>
              <a:t>, mas utiliza uma camada especial: camada de convolução separável em profundidade (</a:t>
            </a:r>
            <a:r>
              <a:rPr lang="pt-BR" sz="1800" i="1" dirty="0" err="1"/>
              <a:t>depthwise</a:t>
            </a:r>
            <a:r>
              <a:rPr lang="pt-BR" sz="1800" i="1" dirty="0"/>
              <a:t> </a:t>
            </a:r>
            <a:r>
              <a:rPr lang="pt-BR" sz="1800" i="1" dirty="0" err="1"/>
              <a:t>separable</a:t>
            </a:r>
            <a:r>
              <a:rPr lang="pt-BR" sz="1800" i="1" dirty="0"/>
              <a:t> </a:t>
            </a:r>
            <a:r>
              <a:rPr lang="pt-BR" sz="1800" i="1" dirty="0" err="1"/>
              <a:t>convolutional</a:t>
            </a:r>
            <a:r>
              <a:rPr lang="pt-BR" sz="1800" i="1" dirty="0"/>
              <a:t> </a:t>
            </a:r>
            <a:r>
              <a:rPr lang="pt-BR" sz="1800" i="1" dirty="0" err="1"/>
              <a:t>layer</a:t>
            </a:r>
            <a:r>
              <a:rPr lang="pt-BR" sz="1800" dirty="0"/>
              <a:t>). Enquanto uma camada convolucional regular usa filtros que capturam simultaneamente padrões espaciais e padrões de diferentes canais, uma camada convolucional separável considera que esses dois padrões podem ser modelados separadamente. Para isso, uma primeira parte aplica um único filtro espacial para cada mapa de recurso da entrada, e uma segunda parte procura exclusivamente padrões de canais cruzados – </a:t>
            </a:r>
            <a:r>
              <a:rPr lang="pt-BR" sz="1800" i="1" dirty="0" err="1"/>
              <a:t>cross-channel</a:t>
            </a:r>
            <a:r>
              <a:rPr lang="pt-BR" sz="1800" i="1" dirty="0"/>
              <a:t> </a:t>
            </a:r>
            <a:r>
              <a:rPr lang="pt-BR" sz="1800" i="1" dirty="0" err="1"/>
              <a:t>patterns</a:t>
            </a:r>
            <a:r>
              <a:rPr lang="pt-BR" sz="1800" dirty="0"/>
              <a:t>. Essa segunda parte corresponde à uma camada convolucional regular com filtros 1 x 1.</a:t>
            </a:r>
            <a:endParaRPr lang="en-US" sz="1800" dirty="0"/>
          </a:p>
        </p:txBody>
      </p:sp>
      <p:pic>
        <p:nvPicPr>
          <p:cNvPr id="3074" name="Picture 2" descr="mls2 1419">
            <a:hlinkClick r:id="rId2"/>
            <a:extLst>
              <a:ext uri="{FF2B5EF4-FFF2-40B4-BE49-F238E27FC236}">
                <a16:creationId xmlns:a16="http://schemas.microsoft.com/office/drawing/2014/main" id="{FB12AD7B-2617-436C-9C34-E74A971F5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332" y="3990629"/>
            <a:ext cx="3755336" cy="2347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8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SENet</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p:txBody>
          <a:bodyPr>
            <a:normAutofit/>
          </a:bodyPr>
          <a:lstStyle/>
          <a:p>
            <a:pPr marL="0" indent="0" algn="just">
              <a:buNone/>
            </a:pPr>
            <a:r>
              <a:rPr lang="pt-BR" sz="1800" dirty="0"/>
              <a:t>Desenvolvida em 2017, a </a:t>
            </a:r>
            <a:r>
              <a:rPr lang="pt-BR" sz="1800" dirty="0" err="1"/>
              <a:t>SENet</a:t>
            </a:r>
            <a:r>
              <a:rPr lang="pt-BR" sz="1800" dirty="0"/>
              <a:t> estende de arquiteturas já existentes, como redes </a:t>
            </a:r>
            <a:r>
              <a:rPr lang="pt-BR" sz="1800" i="1" dirty="0" err="1"/>
              <a:t>Inception</a:t>
            </a:r>
            <a:r>
              <a:rPr lang="pt-BR" sz="1800" dirty="0"/>
              <a:t> e </a:t>
            </a:r>
            <a:r>
              <a:rPr lang="pt-BR" sz="1800" dirty="0" err="1"/>
              <a:t>ResNets</a:t>
            </a:r>
            <a:r>
              <a:rPr lang="pt-BR" sz="1800" dirty="0"/>
              <a:t>, e aumenta seu desempenho devido ao fato dessa arquitetura adicionar uma pequena rede neural, o bloco SE, a cada unidade na arquitetura original das duas arquiteturas anteriores (ou seja, a cada módulo </a:t>
            </a:r>
            <a:r>
              <a:rPr lang="pt-BR" sz="1800" i="1" dirty="0" err="1"/>
              <a:t>inception</a:t>
            </a:r>
            <a:r>
              <a:rPr lang="pt-BR" sz="1800" dirty="0"/>
              <a:t> ou unidade residual).</a:t>
            </a:r>
          </a:p>
          <a:p>
            <a:pPr marL="0" indent="0" algn="just">
              <a:buNone/>
            </a:pPr>
            <a:r>
              <a:rPr lang="pt-BR" sz="1800" dirty="0"/>
              <a:t>Um bloco SE é composto por uma camada de </a:t>
            </a:r>
            <a:r>
              <a:rPr lang="pt-BR" sz="1800" i="1" dirty="0"/>
              <a:t>pooling</a:t>
            </a:r>
            <a:r>
              <a:rPr lang="pt-BR" sz="1800" dirty="0"/>
              <a:t> de média global, uma camada oculta densa (com ativação </a:t>
            </a:r>
            <a:r>
              <a:rPr lang="pt-BR" sz="1800" dirty="0" err="1"/>
              <a:t>ReLU</a:t>
            </a:r>
            <a:r>
              <a:rPr lang="pt-BR" sz="1800" dirty="0"/>
              <a:t>) e outra camada de saída densa (com ativação </a:t>
            </a:r>
            <a:r>
              <a:rPr lang="pt-BR" sz="1800" dirty="0" err="1"/>
              <a:t>sigmóide</a:t>
            </a:r>
            <a:r>
              <a:rPr lang="pt-BR" sz="1800" dirty="0"/>
              <a:t>). O bloco analisa a saída da unidade à qual está conectado e foca exclusivamente na dimensão de profundidade (não busca nenhum padrão espacial) e aprende quais recursos são geralmente mais ativos juntos. Essas informações são usadas para recalibrar os mapas de recursos.</a:t>
            </a:r>
            <a:endParaRPr lang="en-US" sz="1800" dirty="0"/>
          </a:p>
        </p:txBody>
      </p:sp>
      <p:pic>
        <p:nvPicPr>
          <p:cNvPr id="4098" name="Picture 2" descr="mls2 1421">
            <a:hlinkClick r:id="rId2"/>
            <a:extLst>
              <a:ext uri="{FF2B5EF4-FFF2-40B4-BE49-F238E27FC236}">
                <a16:creationId xmlns:a16="http://schemas.microsoft.com/office/drawing/2014/main" id="{02E5D66A-9804-46F7-8794-49723B09B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08" y="4283887"/>
            <a:ext cx="4465983" cy="15910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ls2 1422">
            <a:hlinkClick r:id="rId2"/>
            <a:extLst>
              <a:ext uri="{FF2B5EF4-FFF2-40B4-BE49-F238E27FC236}">
                <a16:creationId xmlns:a16="http://schemas.microsoft.com/office/drawing/2014/main" id="{CB2E1801-6703-4F25-B035-50DB1A263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220656" y="5518594"/>
            <a:ext cx="1374243" cy="107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059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SENet</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p:txBody>
          <a:bodyPr>
            <a:normAutofit/>
          </a:bodyPr>
          <a:lstStyle/>
          <a:p>
            <a:pPr marL="0" indent="0" algn="just">
              <a:buNone/>
            </a:pPr>
            <a:r>
              <a:rPr lang="pt-BR" sz="1800" dirty="0"/>
              <a:t>Por meio desse bloco, os mapas de recurso são multiplicados por um vetor de recalibração (que contém um número entre 0 e 1 por mapa de recurso) de modo que os recursos irrelevantes sejam reduzidos e os relevantes sejam deixados sozinhos.</a:t>
            </a:r>
          </a:p>
          <a:p>
            <a:pPr marL="0" indent="0" algn="just">
              <a:buNone/>
            </a:pPr>
            <a:r>
              <a:rPr lang="pt-BR" sz="1800" dirty="0"/>
              <a:t>Na prática, isso significa que um bloco SE pode aprender que bocas, narizes e olhos aparecem juntos em imagens. Se o bloco vir uma forte ativação nos mapas de recurso da boca e nariz e uma leve ativação no mapa de recurso do olho, ele aumenta esse mapa de recursos. Se houver confusão em decifrar algum recurso com outro, essa recalibração ajuda a resolver a ambiguidade.</a:t>
            </a:r>
            <a:endParaRPr lang="en-US" sz="1800" dirty="0"/>
          </a:p>
        </p:txBody>
      </p:sp>
    </p:spTree>
    <p:extLst>
      <p:ext uri="{BB962C8B-B14F-4D97-AF65-F5344CB8AC3E}">
        <p14:creationId xmlns:p14="http://schemas.microsoft.com/office/powerpoint/2010/main" val="114451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das Redes Neurais">
            <a:hlinkClick r:id="rId2"/>
            <a:extLst>
              <a:ext uri="{FF2B5EF4-FFF2-40B4-BE49-F238E27FC236}">
                <a16:creationId xmlns:a16="http://schemas.microsoft.com/office/drawing/2014/main" id="{5FCF9B51-C5A8-41D6-AD3E-E1C72CA91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399" y="3421380"/>
            <a:ext cx="7315201" cy="343662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90688"/>
            <a:ext cx="10515600" cy="4614280"/>
          </a:xfrm>
        </p:spPr>
        <p:txBody>
          <a:bodyPr>
            <a:normAutofit/>
          </a:bodyPr>
          <a:lstStyle/>
          <a:p>
            <a:pPr marL="0" indent="0" algn="just">
              <a:buNone/>
            </a:pPr>
            <a:r>
              <a:rPr lang="pt-BR" sz="2000" dirty="0"/>
              <a:t>Uma Rede Neural Artificial (</a:t>
            </a:r>
            <a:r>
              <a:rPr lang="pt-BR" sz="2000" i="1" dirty="0"/>
              <a:t>Artificial Neural Networks </a:t>
            </a:r>
            <a:r>
              <a:rPr lang="pt-BR" sz="2000" dirty="0"/>
              <a:t>- </a:t>
            </a:r>
            <a:r>
              <a:rPr lang="pt-BR" sz="2000" i="1" dirty="0"/>
              <a:t>ANN</a:t>
            </a:r>
            <a:r>
              <a:rPr lang="pt-BR" sz="2000" dirty="0"/>
              <a:t>) é um modelo de Aprendizado de Máquina inspirado nas redes de neurônios biológicos encontrados em nossos cérebros.</a:t>
            </a:r>
          </a:p>
          <a:p>
            <a:pPr marL="0" indent="0" algn="just">
              <a:buNone/>
            </a:pPr>
            <a:r>
              <a:rPr lang="pt-BR" sz="2000" dirty="0"/>
              <a:t>Os primeiros estudos iniciaram-se com </a:t>
            </a:r>
            <a:r>
              <a:rPr lang="pt-BR" sz="2000" dirty="0" err="1"/>
              <a:t>McCulloch</a:t>
            </a:r>
            <a:r>
              <a:rPr lang="pt-BR" sz="2000" dirty="0"/>
              <a:t> e </a:t>
            </a:r>
            <a:r>
              <a:rPr lang="pt-BR" sz="2000" dirty="0" err="1"/>
              <a:t>Pitts</a:t>
            </a:r>
            <a:r>
              <a:rPr lang="pt-BR" sz="2000" dirty="0"/>
              <a:t>, em 1943, a partir de um estudo que apresentou um modelo computacional simplificado (o chamado neurônio artificial) de como os neurônios biológicos podem trabalhar em conjunto para realizar cálculos lógicos. Esse modelo serviu como base para pesquisas futuras e desenvolvimento de novas arquiteturas.</a:t>
            </a:r>
          </a:p>
          <a:p>
            <a:pPr algn="just">
              <a:buFontTx/>
              <a:buChar char="-"/>
            </a:pPr>
            <a:endParaRPr lang="pt-BR" sz="2000" dirty="0"/>
          </a:p>
        </p:txBody>
      </p:sp>
    </p:spTree>
    <p:extLst>
      <p:ext uri="{BB962C8B-B14F-4D97-AF65-F5344CB8AC3E}">
        <p14:creationId xmlns:p14="http://schemas.microsoft.com/office/powerpoint/2010/main" val="226864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U-Net</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2844359"/>
            <a:ext cx="5807766" cy="2168120"/>
          </a:xfrm>
        </p:spPr>
        <p:txBody>
          <a:bodyPr>
            <a:normAutofit lnSpcReduction="10000"/>
          </a:bodyPr>
          <a:lstStyle/>
          <a:p>
            <a:pPr algn="just">
              <a:buFontTx/>
              <a:buChar char="-"/>
            </a:pPr>
            <a:r>
              <a:rPr lang="pt-BR" sz="1400" dirty="0"/>
              <a:t>Codificação/contração (</a:t>
            </a:r>
            <a:r>
              <a:rPr lang="pt-BR" sz="1400" dirty="0" err="1"/>
              <a:t>downsampling</a:t>
            </a:r>
            <a:r>
              <a:rPr lang="pt-BR" sz="1400" dirty="0"/>
              <a:t>): corresponde às operações de convolução, onde os filtros deslizam pelos recursos de extração da imagem de entrada. Após a camada convolucional, a camada </a:t>
            </a:r>
            <a:r>
              <a:rPr lang="pt-BR" sz="1400" i="1" dirty="0"/>
              <a:t>Max Pooling</a:t>
            </a:r>
            <a:r>
              <a:rPr lang="pt-BR" sz="1400" dirty="0"/>
              <a:t> opera em grupos de pixels e filtra os valores máximos do conjunto. Esse processo, como visto anteriormente, reduz a resolução da imagem enquanto mantém informações do recurso.</a:t>
            </a:r>
          </a:p>
          <a:p>
            <a:pPr algn="just">
              <a:buFontTx/>
              <a:buChar char="-"/>
            </a:pPr>
            <a:r>
              <a:rPr lang="pt-BR" sz="1400" dirty="0"/>
              <a:t>Decodificação/expansão (</a:t>
            </a:r>
            <a:r>
              <a:rPr lang="pt-BR" sz="1400" dirty="0" err="1"/>
              <a:t>upsampling</a:t>
            </a:r>
            <a:r>
              <a:rPr lang="pt-BR" sz="1400" dirty="0"/>
              <a:t>): a imagem reduzida no processo anterior é expandida por meio de convoluções transpostas ou de-convoluções, isso permite recuperar as informações espaciais da imagem de entrada. Durante essa decodificação, as conexões de salto concatenam os recursos ente as camadas de contração e expansão simétricas.</a:t>
            </a:r>
            <a:endParaRPr lang="en-US" sz="1400" dirty="0"/>
          </a:p>
        </p:txBody>
      </p:sp>
      <p:pic>
        <p:nvPicPr>
          <p:cNvPr id="2052" name="Picture 4">
            <a:hlinkClick r:id="rId2"/>
            <a:extLst>
              <a:ext uri="{FF2B5EF4-FFF2-40B4-BE49-F238E27FC236}">
                <a16:creationId xmlns:a16="http://schemas.microsoft.com/office/drawing/2014/main" id="{AD266C71-F099-48F0-B0BE-83B94F898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227" y="2688802"/>
            <a:ext cx="5393970" cy="4099418"/>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EE327D82-E018-43C1-94F8-EAEBE90B2374}"/>
              </a:ext>
            </a:extLst>
          </p:cNvPr>
          <p:cNvSpPr txBox="1">
            <a:spLocks/>
          </p:cNvSpPr>
          <p:nvPr/>
        </p:nvSpPr>
        <p:spPr>
          <a:xfrm>
            <a:off x="838200" y="1663484"/>
            <a:ext cx="5874027" cy="2050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400" dirty="0"/>
              <a:t>A arquitetura </a:t>
            </a:r>
            <a:r>
              <a:rPr lang="pt-BR" sz="1400" dirty="0" err="1">
                <a:hlinkClick r:id="rId4"/>
              </a:rPr>
              <a:t>U-Net</a:t>
            </a:r>
            <a:r>
              <a:rPr lang="pt-BR" sz="1400" dirty="0"/>
              <a:t> (</a:t>
            </a:r>
            <a:r>
              <a:rPr lang="pt-BR" sz="1400" dirty="0" err="1"/>
              <a:t>Encoder-Decoder</a:t>
            </a:r>
            <a:r>
              <a:rPr lang="pt-BR" sz="1400" dirty="0"/>
              <a:t> CNN) foi criada para segmentação de imagens biomédicas. Seu modelo consiste em duas partes (codificador e decodificador) e conexões de salto (</a:t>
            </a:r>
            <a:r>
              <a:rPr lang="pt-BR" sz="1400" i="1" dirty="0" err="1"/>
              <a:t>skip</a:t>
            </a:r>
            <a:r>
              <a:rPr lang="pt-BR" sz="1400" i="1" dirty="0"/>
              <a:t> connections</a:t>
            </a:r>
            <a:r>
              <a:rPr lang="pt-BR" sz="1400" dirty="0"/>
              <a:t>, que concatenam os mapas de recursos de um codificador com o decodificador). Seu nome se refere ao formato da arquitetura, que pode se assemelhar à um U.</a:t>
            </a:r>
            <a:endParaRPr lang="en-US" sz="1400" dirty="0"/>
          </a:p>
        </p:txBody>
      </p:sp>
      <p:sp>
        <p:nvSpPr>
          <p:cNvPr id="2" name="CaixaDeTexto 1">
            <a:extLst>
              <a:ext uri="{FF2B5EF4-FFF2-40B4-BE49-F238E27FC236}">
                <a16:creationId xmlns:a16="http://schemas.microsoft.com/office/drawing/2014/main" id="{90CB10A4-7B0D-4EAB-AF89-F3D47CBBAC6B}"/>
              </a:ext>
            </a:extLst>
          </p:cNvPr>
          <p:cNvSpPr txBox="1"/>
          <p:nvPr/>
        </p:nvSpPr>
        <p:spPr>
          <a:xfrm>
            <a:off x="838200" y="5012479"/>
            <a:ext cx="5807766" cy="1384995"/>
          </a:xfrm>
          <a:prstGeom prst="rect">
            <a:avLst/>
          </a:prstGeom>
          <a:noFill/>
        </p:spPr>
        <p:txBody>
          <a:bodyPr wrap="square" rtlCol="0">
            <a:spAutoFit/>
          </a:bodyPr>
          <a:lstStyle/>
          <a:p>
            <a:pPr algn="just"/>
            <a:r>
              <a:rPr lang="pt-BR" sz="1400" dirty="0"/>
              <a:t>A </a:t>
            </a:r>
            <a:r>
              <a:rPr lang="pt-BR" sz="1400" dirty="0" err="1"/>
              <a:t>U-Net</a:t>
            </a:r>
            <a:r>
              <a:rPr lang="pt-BR" sz="1400" dirty="0"/>
              <a:t> funciona de forma otimizada em problemas de segmentação semântica, pois os filtros na etapa expansiva possuem informações de alto nível de recursos espaciais e contextuais. Com isso, concatenação oferecida penas conexões de salto permite que a rede neural use os dados de alta resolução acompanhados pelas informações de recursos de baixo nível para fazer suas previsões.</a:t>
            </a:r>
            <a:endParaRPr lang="en-US" sz="1400" dirty="0"/>
          </a:p>
        </p:txBody>
      </p:sp>
      <p:pic>
        <p:nvPicPr>
          <p:cNvPr id="7" name="Imagem 6">
            <a:hlinkClick r:id="rId5"/>
            <a:extLst>
              <a:ext uri="{FF2B5EF4-FFF2-40B4-BE49-F238E27FC236}">
                <a16:creationId xmlns:a16="http://schemas.microsoft.com/office/drawing/2014/main" id="{46B1AD5A-A818-45DF-A6B4-6619E112E0C2}"/>
              </a:ext>
            </a:extLst>
          </p:cNvPr>
          <p:cNvPicPr>
            <a:picLocks noChangeAspect="1"/>
          </p:cNvPicPr>
          <p:nvPr/>
        </p:nvPicPr>
        <p:blipFill>
          <a:blip r:embed="rId6"/>
          <a:stretch>
            <a:fillRect/>
          </a:stretch>
        </p:blipFill>
        <p:spPr>
          <a:xfrm>
            <a:off x="7408274" y="168284"/>
            <a:ext cx="4001875" cy="2520518"/>
          </a:xfrm>
          <a:prstGeom prst="rect">
            <a:avLst/>
          </a:prstGeom>
        </p:spPr>
      </p:pic>
    </p:spTree>
    <p:extLst>
      <p:ext uri="{BB962C8B-B14F-4D97-AF65-F5344CB8AC3E}">
        <p14:creationId xmlns:p14="http://schemas.microsoft.com/office/powerpoint/2010/main" val="1653493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Aplicações</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1" y="1690688"/>
            <a:ext cx="4807380" cy="4875764"/>
          </a:xfrm>
        </p:spPr>
        <p:txBody>
          <a:bodyPr>
            <a:normAutofit/>
          </a:bodyPr>
          <a:lstStyle/>
          <a:p>
            <a:pPr marL="0" indent="0" algn="just">
              <a:buNone/>
            </a:pPr>
            <a:r>
              <a:rPr lang="pt-BR" sz="1400" dirty="0"/>
              <a:t>Entre as aplicações das Redes Neurais Convolucionais destacam-se duas tarefas:</a:t>
            </a:r>
          </a:p>
          <a:p>
            <a:pPr algn="just">
              <a:buFontTx/>
              <a:buChar char="-"/>
            </a:pPr>
            <a:r>
              <a:rPr lang="pt-BR" sz="1400" dirty="0"/>
              <a:t>Classificação: atribuir um rótulo ou classe à uma imagem de entrada;</a:t>
            </a:r>
          </a:p>
          <a:p>
            <a:pPr algn="just">
              <a:buFontTx/>
              <a:buChar char="-"/>
            </a:pPr>
            <a:r>
              <a:rPr lang="pt-BR" sz="1400" dirty="0"/>
              <a:t>Segmentação: atribuir um rótulo a cada pixel da imagem, produzindo uma máscara ao final do processo.</a:t>
            </a:r>
          </a:p>
          <a:p>
            <a:pPr marL="0" indent="0" algn="just">
              <a:buNone/>
            </a:pPr>
            <a:r>
              <a:rPr lang="pt-BR" sz="1400" dirty="0"/>
              <a:t>Algumas variantes dessas tarefas:</a:t>
            </a:r>
          </a:p>
          <a:p>
            <a:pPr algn="just">
              <a:buFontTx/>
              <a:buChar char="-"/>
            </a:pPr>
            <a:r>
              <a:rPr lang="pt-BR" sz="1400" dirty="0"/>
              <a:t>Detecção de objetos: classificar vários objetos em uma imagem e colocar marcações em torno deles;</a:t>
            </a:r>
          </a:p>
          <a:p>
            <a:pPr algn="just">
              <a:buFontTx/>
              <a:buChar char="-"/>
            </a:pPr>
            <a:r>
              <a:rPr lang="pt-BR" sz="1400" dirty="0"/>
              <a:t>Segmentação semântica: classificar cada pixel de acordo com a classe que o objeto pertence.</a:t>
            </a:r>
          </a:p>
          <a:p>
            <a:pPr marL="0" indent="0" algn="just">
              <a:buNone/>
            </a:pPr>
            <a:r>
              <a:rPr lang="pt-BR" sz="1400" dirty="0"/>
              <a:t>Na segmentação o objetivo é saber onde um objeto está localizado na imagem, sua forma, à qual pixel pertence, etc. Dessa forma, nessa tarefa, a rede neural é treinada para produzir uma máscara da imagem em pixels. Durante esse processo, são oferecidas para a rede: a imagem, seu rótulo e máscara de pixel correspondente. Essa máscara representa os </a:t>
            </a:r>
            <a:r>
              <a:rPr lang="pt-BR" sz="1400" i="1" dirty="0" err="1"/>
              <a:t>labels</a:t>
            </a:r>
            <a:r>
              <a:rPr lang="pt-BR" sz="1400" dirty="0"/>
              <a:t>/etiquetas para cada pixel na imagem, onde cada pixel recebe uma classe indicando de pertence ou não ao objeto alvo.</a:t>
            </a:r>
            <a:endParaRPr lang="en-US" sz="1400" dirty="0"/>
          </a:p>
        </p:txBody>
      </p:sp>
      <p:pic>
        <p:nvPicPr>
          <p:cNvPr id="6" name="Picture 4" descr="Classificação das ferramentas de anotação por função e aplicação">
            <a:hlinkClick r:id="rId2"/>
            <a:extLst>
              <a:ext uri="{FF2B5EF4-FFF2-40B4-BE49-F238E27FC236}">
                <a16:creationId xmlns:a16="http://schemas.microsoft.com/office/drawing/2014/main" id="{DF8AABB3-6B12-49AA-A1D3-19D2A57A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650" y="2450305"/>
            <a:ext cx="3435350" cy="44076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assificacao-segmentacao">
            <a:hlinkClick r:id="rId4"/>
            <a:extLst>
              <a:ext uri="{FF2B5EF4-FFF2-40B4-BE49-F238E27FC236}">
                <a16:creationId xmlns:a16="http://schemas.microsoft.com/office/drawing/2014/main" id="{65F9219C-5B9C-4826-8E47-C5F8F6CEF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580" y="291548"/>
            <a:ext cx="4179250" cy="552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779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ass (4)">
            <a:extLst>
              <a:ext uri="{FF2B5EF4-FFF2-40B4-BE49-F238E27FC236}">
                <a16:creationId xmlns:a16="http://schemas.microsoft.com/office/drawing/2014/main" id="{35FBCCC7-779B-4F02-AB10-4D2A50906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957" y="0"/>
            <a:ext cx="4352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Aplicações</a:t>
            </a:r>
            <a:br>
              <a:rPr lang="pt-BR" dirty="0"/>
            </a:br>
            <a:r>
              <a:rPr lang="pt-BR" sz="2000" dirty="0"/>
              <a:t>Redes Neurais Convolucionais - Segmentação</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199" y="1690688"/>
            <a:ext cx="6723757" cy="1380661"/>
          </a:xfrm>
        </p:spPr>
        <p:txBody>
          <a:bodyPr>
            <a:normAutofit/>
          </a:bodyPr>
          <a:lstStyle/>
          <a:p>
            <a:pPr marL="0" indent="0" algn="just">
              <a:buNone/>
            </a:pPr>
            <a:r>
              <a:rPr lang="pt-BR" sz="1600" dirty="0"/>
              <a:t>As </a:t>
            </a:r>
            <a:r>
              <a:rPr lang="pt-BR" sz="1600" dirty="0" err="1"/>
              <a:t>CNNs</a:t>
            </a:r>
            <a:r>
              <a:rPr lang="pt-BR" sz="1600" dirty="0"/>
              <a:t> resolvem os quatro grandes passos no processamento de imagens. </a:t>
            </a:r>
            <a:br>
              <a:rPr lang="pt-BR" sz="1600" dirty="0"/>
            </a:br>
            <a:r>
              <a:rPr lang="pt-BR" sz="1600" dirty="0"/>
              <a:t>Elas iniciam com uma imagem, e terminam com uma descrição da semântica da imagem.</a:t>
            </a:r>
            <a:endParaRPr lang="en-US" sz="1600" dirty="0"/>
          </a:p>
        </p:txBody>
      </p:sp>
      <p:pic>
        <p:nvPicPr>
          <p:cNvPr id="5" name="Imagem 4">
            <a:hlinkClick r:id="rId3"/>
            <a:extLst>
              <a:ext uri="{FF2B5EF4-FFF2-40B4-BE49-F238E27FC236}">
                <a16:creationId xmlns:a16="http://schemas.microsoft.com/office/drawing/2014/main" id="{174B2F7A-50DA-42F4-854B-FB73C3F540AB}"/>
              </a:ext>
            </a:extLst>
          </p:cNvPr>
          <p:cNvPicPr>
            <a:picLocks noChangeAspect="1"/>
          </p:cNvPicPr>
          <p:nvPr/>
        </p:nvPicPr>
        <p:blipFill>
          <a:blip r:embed="rId4"/>
          <a:stretch>
            <a:fillRect/>
          </a:stretch>
        </p:blipFill>
        <p:spPr>
          <a:xfrm>
            <a:off x="1158388" y="2502767"/>
            <a:ext cx="5660974" cy="4223656"/>
          </a:xfrm>
          <a:prstGeom prst="rect">
            <a:avLst/>
          </a:prstGeom>
        </p:spPr>
      </p:pic>
    </p:spTree>
    <p:extLst>
      <p:ext uri="{BB962C8B-B14F-4D97-AF65-F5344CB8AC3E}">
        <p14:creationId xmlns:p14="http://schemas.microsoft.com/office/powerpoint/2010/main" val="333285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1679221"/>
            <a:ext cx="4648200" cy="3495123"/>
          </a:xfrm>
        </p:spPr>
        <p:txBody>
          <a:bodyPr>
            <a:normAutofit/>
          </a:bodyPr>
          <a:lstStyle/>
          <a:p>
            <a:pPr marL="0" indent="0" algn="just">
              <a:buNone/>
            </a:pPr>
            <a:r>
              <a:rPr lang="pt-BR" sz="1400" dirty="0"/>
              <a:t>O exemplo a seguir utiliza o conjunto de dados </a:t>
            </a:r>
            <a:r>
              <a:rPr lang="pt-BR" sz="1400" dirty="0">
                <a:hlinkClick r:id="rId2"/>
              </a:rPr>
              <a:t>Oxford-IIIT Pet </a:t>
            </a:r>
            <a:r>
              <a:rPr lang="pt-BR" sz="1400" dirty="0" err="1">
                <a:hlinkClick r:id="rId2"/>
              </a:rPr>
              <a:t>Dataset</a:t>
            </a:r>
            <a:r>
              <a:rPr lang="pt-BR" sz="1400" dirty="0"/>
              <a:t> para realizar a segmentação de animais. Nele, é disponibilizadas as imagens, seus rótulos correspondentes e máscaras de pixel. A máscara apresenta rótulos para cada pixel da respectiva imagem, onde cada pixel recebe uma das três classes:</a:t>
            </a:r>
          </a:p>
          <a:p>
            <a:pPr algn="just">
              <a:buFontTx/>
              <a:buChar char="-"/>
            </a:pPr>
            <a:r>
              <a:rPr lang="pt-BR" sz="1400" dirty="0"/>
              <a:t>0: o pixel faz parte do animal;</a:t>
            </a:r>
          </a:p>
          <a:p>
            <a:pPr algn="just">
              <a:buFontTx/>
              <a:buChar char="-"/>
            </a:pPr>
            <a:r>
              <a:rPr lang="pt-BR" sz="1400" dirty="0"/>
              <a:t>1: o pixel faz parte da fronteira do animal;</a:t>
            </a:r>
          </a:p>
          <a:p>
            <a:pPr algn="just">
              <a:buFontTx/>
              <a:buChar char="-"/>
            </a:pPr>
            <a:r>
              <a:rPr lang="pt-BR" sz="1400" dirty="0"/>
              <a:t>2: o pixel não faz parte das classes anteriores.</a:t>
            </a:r>
          </a:p>
          <a:p>
            <a:pPr marL="0" indent="0" algn="just">
              <a:buNone/>
            </a:pPr>
            <a:r>
              <a:rPr lang="pt-BR" sz="1400" dirty="0"/>
              <a:t>Antes da criação da rede, são feitos dois processamentos:</a:t>
            </a:r>
          </a:p>
          <a:p>
            <a:pPr algn="just">
              <a:buFontTx/>
              <a:buChar char="-"/>
            </a:pPr>
            <a:r>
              <a:rPr lang="pt-BR" sz="1400" dirty="0"/>
              <a:t>Normalização dos valores de intensidade da imagem para o intervalo [0, 1];</a:t>
            </a:r>
          </a:p>
          <a:p>
            <a:pPr algn="just">
              <a:buFontTx/>
              <a:buChar char="-"/>
            </a:pPr>
            <a:r>
              <a:rPr lang="pt-BR" sz="1400" i="1" dirty="0"/>
              <a:t>Flip</a:t>
            </a:r>
            <a:r>
              <a:rPr lang="pt-BR" sz="1400" dirty="0"/>
              <a:t> horizontal da imagem (decidido aleatoriamente); </a:t>
            </a:r>
            <a:endParaRPr lang="en-US" sz="1400" dirty="0"/>
          </a:p>
        </p:txBody>
      </p:sp>
      <p:pic>
        <p:nvPicPr>
          <p:cNvPr id="1026" name="Picture 2" descr="png">
            <a:hlinkClick r:id="rId3"/>
            <a:extLst>
              <a:ext uri="{FF2B5EF4-FFF2-40B4-BE49-F238E27FC236}">
                <a16:creationId xmlns:a16="http://schemas.microsoft.com/office/drawing/2014/main" id="{BF5F7EED-378A-4799-8521-B2AAEB5DB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0139" y="28902"/>
            <a:ext cx="6771861" cy="68001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a:extLst>
              <a:ext uri="{FF2B5EF4-FFF2-40B4-BE49-F238E27FC236}">
                <a16:creationId xmlns:a16="http://schemas.microsoft.com/office/drawing/2014/main" id="{2DBA05E4-6D0A-486B-99C0-3F62604E46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53"/>
          <a:stretch/>
        </p:blipFill>
        <p:spPr bwMode="auto">
          <a:xfrm>
            <a:off x="1461481" y="5174344"/>
            <a:ext cx="3401638" cy="154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22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3162054"/>
            <a:ext cx="4581939" cy="838692"/>
          </a:xfrm>
        </p:spPr>
        <p:txBody>
          <a:bodyPr>
            <a:normAutofit/>
          </a:bodyPr>
          <a:lstStyle/>
          <a:p>
            <a:pPr marL="0" indent="0" algn="just">
              <a:buNone/>
            </a:pPr>
            <a:r>
              <a:rPr lang="pt-BR" sz="1800" dirty="0"/>
              <a:t>Para a criação da rede, é utilizado uma </a:t>
            </a:r>
            <a:r>
              <a:rPr lang="pt-BR" sz="1800" dirty="0" err="1"/>
              <a:t>U-Net</a:t>
            </a:r>
            <a:r>
              <a:rPr lang="pt-BR" sz="1800" dirty="0"/>
              <a:t> modificada (consiste em um codificador e um decodificador). </a:t>
            </a:r>
            <a:endParaRPr lang="en-US" sz="1800" dirty="0"/>
          </a:p>
        </p:txBody>
      </p:sp>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139" y="28902"/>
            <a:ext cx="6771861" cy="68001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3796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755"/>
          <a:stretch/>
        </p:blipFill>
        <p:spPr bwMode="auto">
          <a:xfrm>
            <a:off x="2862469" y="57806"/>
            <a:ext cx="6771861" cy="1036704"/>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aixaDeTexto 7">
            <a:extLst>
              <a:ext uri="{FF2B5EF4-FFF2-40B4-BE49-F238E27FC236}">
                <a16:creationId xmlns:a16="http://schemas.microsoft.com/office/drawing/2014/main" id="{7EE32DB8-F083-4C45-A0F0-CB79F6E3A02C}"/>
              </a:ext>
            </a:extLst>
          </p:cNvPr>
          <p:cNvSpPr txBox="1"/>
          <p:nvPr/>
        </p:nvSpPr>
        <p:spPr>
          <a:xfrm>
            <a:off x="1944907" y="1699893"/>
            <a:ext cx="9020966" cy="2677656"/>
          </a:xfrm>
          <a:prstGeom prst="rect">
            <a:avLst/>
          </a:prstGeom>
          <a:noFill/>
        </p:spPr>
        <p:txBody>
          <a:bodyPr wrap="square" rtlCol="0">
            <a:spAutoFit/>
          </a:bodyPr>
          <a:lstStyle/>
          <a:p>
            <a:r>
              <a:rPr lang="en-US" sz="1200" b="1" dirty="0" err="1">
                <a:latin typeface="Courier New" panose="02070309020205020404" pitchFamily="49" charset="0"/>
                <a:cs typeface="Courier New" panose="02070309020205020404" pitchFamily="49" charset="0"/>
              </a:rPr>
              <a:t>base_model</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tf.keras.applications.</a:t>
            </a:r>
            <a:r>
              <a:rPr lang="en-US" sz="1200" b="1" dirty="0">
                <a:latin typeface="Courier New" panose="02070309020205020404" pitchFamily="49" charset="0"/>
                <a:cs typeface="Courier New" panose="02070309020205020404" pitchFamily="49" charset="0"/>
              </a:rPr>
              <a:t>MobileNetV2</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input_shape</a:t>
            </a:r>
            <a:r>
              <a:rPr lang="en-US" sz="1200"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cs typeface="Courier New" panose="02070309020205020404" pitchFamily="49" charset="0"/>
              </a:rPr>
              <a:t>128, 128, 3</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include_top</a:t>
            </a:r>
            <a:r>
              <a:rPr lang="en-US" sz="1200" dirty="0">
                <a:latin typeface="Courier New" panose="02070309020205020404" pitchFamily="49" charset="0"/>
                <a:cs typeface="Courier New" panose="02070309020205020404" pitchFamily="49" charset="0"/>
              </a:rPr>
              <a:t>=False)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layer_names</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'block_1_expand_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64x64</a:t>
            </a:r>
          </a:p>
          <a:p>
            <a:r>
              <a:rPr lang="en-US" sz="1200" dirty="0">
                <a:latin typeface="Courier New" panose="02070309020205020404" pitchFamily="49" charset="0"/>
                <a:cs typeface="Courier New" panose="02070309020205020404" pitchFamily="49" charset="0"/>
              </a:rPr>
              <a:t>    'block_3_expand_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32x32</a:t>
            </a:r>
          </a:p>
          <a:p>
            <a:r>
              <a:rPr lang="en-US" sz="1200" dirty="0">
                <a:latin typeface="Courier New" panose="02070309020205020404" pitchFamily="49" charset="0"/>
                <a:cs typeface="Courier New" panose="02070309020205020404" pitchFamily="49" charset="0"/>
              </a:rPr>
              <a:t>    'block_6_expand_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16x16</a:t>
            </a:r>
          </a:p>
          <a:p>
            <a:r>
              <a:rPr lang="en-US" sz="1200" dirty="0">
                <a:latin typeface="Courier New" panose="02070309020205020404" pitchFamily="49" charset="0"/>
                <a:cs typeface="Courier New" panose="02070309020205020404" pitchFamily="49" charset="0"/>
              </a:rPr>
              <a:t>    'block_13_expand_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8x8</a:t>
            </a:r>
          </a:p>
          <a:p>
            <a:r>
              <a:rPr lang="en-US" sz="1200" dirty="0">
                <a:latin typeface="Courier New" panose="02070309020205020404" pitchFamily="49" charset="0"/>
                <a:cs typeface="Courier New" panose="02070309020205020404" pitchFamily="49" charset="0"/>
              </a:rPr>
              <a:t>    'block_16_project',      # </a:t>
            </a:r>
            <a:r>
              <a:rPr lang="en-US" sz="1200" b="1" dirty="0">
                <a:latin typeface="Courier New" panose="02070309020205020404" pitchFamily="49" charset="0"/>
                <a:cs typeface="Courier New" panose="02070309020205020404" pitchFamily="49" charset="0"/>
              </a:rPr>
              <a:t>4x4</a:t>
            </a:r>
          </a:p>
          <a:p>
            <a:r>
              <a:rPr lang="en-US" sz="1200"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layers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base_model.get_layer</a:t>
            </a:r>
            <a:r>
              <a:rPr lang="en-US" sz="1200" dirty="0">
                <a:latin typeface="Courier New" panose="02070309020205020404" pitchFamily="49" charset="0"/>
                <a:cs typeface="Courier New" panose="02070309020205020404" pitchFamily="49" charset="0"/>
              </a:rPr>
              <a:t>(name).</a:t>
            </a:r>
            <a:r>
              <a:rPr lang="en-US" sz="1200" b="1" dirty="0">
                <a:latin typeface="Courier New" panose="02070309020205020404" pitchFamily="49" charset="0"/>
                <a:cs typeface="Courier New" panose="02070309020205020404" pitchFamily="49" charset="0"/>
              </a:rPr>
              <a:t>output</a:t>
            </a:r>
            <a:r>
              <a:rPr lang="en-US" sz="1200" dirty="0">
                <a:latin typeface="Courier New" panose="02070309020205020404" pitchFamily="49" charset="0"/>
                <a:cs typeface="Courier New" panose="02070309020205020404" pitchFamily="49" charset="0"/>
              </a:rPr>
              <a:t> for </a:t>
            </a:r>
            <a:r>
              <a:rPr lang="en-US" sz="1200" b="1" dirty="0">
                <a:latin typeface="Courier New" panose="02070309020205020404" pitchFamily="49" charset="0"/>
                <a:cs typeface="Courier New" panose="02070309020205020404" pitchFamily="49" charset="0"/>
              </a:rPr>
              <a:t>name</a:t>
            </a:r>
            <a:r>
              <a:rPr lang="en-US" sz="1200"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layer_names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b="1" dirty="0" err="1">
                <a:solidFill>
                  <a:srgbClr val="C00000"/>
                </a:solidFill>
                <a:latin typeface="Courier New" panose="02070309020205020404" pitchFamily="49" charset="0"/>
                <a:cs typeface="Courier New" panose="02070309020205020404" pitchFamily="49" charset="0"/>
              </a:rPr>
              <a:t>down_stack</a:t>
            </a:r>
            <a:r>
              <a:rPr lang="en-US" sz="1200" b="1" dirty="0">
                <a:solidFill>
                  <a:srgbClr val="C00000"/>
                </a:solidFill>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tf.keras.</a:t>
            </a:r>
            <a:r>
              <a:rPr lang="en-US" sz="1200" b="1" dirty="0" err="1">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(inputs=</a:t>
            </a:r>
            <a:r>
              <a:rPr lang="en-US" sz="1200" b="1" dirty="0" err="1">
                <a:latin typeface="Courier New" panose="02070309020205020404" pitchFamily="49" charset="0"/>
                <a:cs typeface="Courier New" panose="02070309020205020404" pitchFamily="49" charset="0"/>
              </a:rPr>
              <a:t>base_model</a:t>
            </a:r>
            <a:r>
              <a:rPr lang="en-US" sz="1200" dirty="0" err="1">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input</a:t>
            </a:r>
            <a:r>
              <a:rPr lang="en-US" sz="1200" dirty="0">
                <a:latin typeface="Courier New" panose="02070309020205020404" pitchFamily="49" charset="0"/>
                <a:cs typeface="Courier New" panose="02070309020205020404" pitchFamily="49" charset="0"/>
              </a:rPr>
              <a:t>, outputs=</a:t>
            </a:r>
            <a:r>
              <a:rPr lang="en-US" sz="1200" b="1" dirty="0">
                <a:latin typeface="Courier New" panose="02070309020205020404" pitchFamily="49" charset="0"/>
                <a:cs typeface="Courier New" panose="02070309020205020404" pitchFamily="49" charset="0"/>
              </a:rPr>
              <a:t>layers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down_stack.trainable</a:t>
            </a:r>
            <a:r>
              <a:rPr lang="en-US" sz="1200" dirty="0">
                <a:latin typeface="Courier New" panose="02070309020205020404" pitchFamily="49" charset="0"/>
                <a:cs typeface="Courier New" panose="02070309020205020404" pitchFamily="49" charset="0"/>
              </a:rPr>
              <a:t> = False</a:t>
            </a:r>
          </a:p>
        </p:txBody>
      </p:sp>
      <p:sp>
        <p:nvSpPr>
          <p:cNvPr id="15" name="Forma Livre: Forma 14">
            <a:extLst>
              <a:ext uri="{FF2B5EF4-FFF2-40B4-BE49-F238E27FC236}">
                <a16:creationId xmlns:a16="http://schemas.microsoft.com/office/drawing/2014/main" id="{577E1EB0-5D74-4E3A-BAFF-1A9D151B6C47}"/>
              </a:ext>
            </a:extLst>
          </p:cNvPr>
          <p:cNvSpPr/>
          <p:nvPr/>
        </p:nvSpPr>
        <p:spPr>
          <a:xfrm>
            <a:off x="7370617" y="407504"/>
            <a:ext cx="3044668" cy="1212515"/>
          </a:xfrm>
          <a:custGeom>
            <a:avLst/>
            <a:gdLst>
              <a:gd name="connsiteX0" fmla="*/ 0 w 3044668"/>
              <a:gd name="connsiteY0" fmla="*/ 277334 h 1212515"/>
              <a:gd name="connsiteX1" fmla="*/ 1884219 w 3044668"/>
              <a:gd name="connsiteY1" fmla="*/ 243 h 1212515"/>
              <a:gd name="connsiteX2" fmla="*/ 3027219 w 3044668"/>
              <a:gd name="connsiteY2" fmla="*/ 318897 h 1212515"/>
              <a:gd name="connsiteX3" fmla="*/ 2473037 w 3044668"/>
              <a:gd name="connsiteY3" fmla="*/ 900788 h 1212515"/>
              <a:gd name="connsiteX4" fmla="*/ 1115291 w 3044668"/>
              <a:gd name="connsiteY4" fmla="*/ 852297 h 1212515"/>
              <a:gd name="connsiteX5" fmla="*/ 824346 w 3044668"/>
              <a:gd name="connsiteY5" fmla="*/ 1212515 h 121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4668" h="1212515">
                <a:moveTo>
                  <a:pt x="0" y="277334"/>
                </a:moveTo>
                <a:cubicBezTo>
                  <a:pt x="689841" y="135325"/>
                  <a:pt x="1379683" y="-6684"/>
                  <a:pt x="1884219" y="243"/>
                </a:cubicBezTo>
                <a:cubicBezTo>
                  <a:pt x="2388755" y="7170"/>
                  <a:pt x="2929083" y="168806"/>
                  <a:pt x="3027219" y="318897"/>
                </a:cubicBezTo>
                <a:cubicBezTo>
                  <a:pt x="3125355" y="468988"/>
                  <a:pt x="2791692" y="811888"/>
                  <a:pt x="2473037" y="900788"/>
                </a:cubicBezTo>
                <a:cubicBezTo>
                  <a:pt x="2154382" y="989688"/>
                  <a:pt x="1390073" y="800343"/>
                  <a:pt x="1115291" y="852297"/>
                </a:cubicBezTo>
                <a:cubicBezTo>
                  <a:pt x="840509" y="904251"/>
                  <a:pt x="832427" y="1058383"/>
                  <a:pt x="824346" y="1212515"/>
                </a:cubicBez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Forma Livre: Forma 16">
            <a:extLst>
              <a:ext uri="{FF2B5EF4-FFF2-40B4-BE49-F238E27FC236}">
                <a16:creationId xmlns:a16="http://schemas.microsoft.com/office/drawing/2014/main" id="{DA547DD0-8255-4D3F-96EB-62B4C2106EE4}"/>
              </a:ext>
            </a:extLst>
          </p:cNvPr>
          <p:cNvSpPr/>
          <p:nvPr/>
        </p:nvSpPr>
        <p:spPr>
          <a:xfrm>
            <a:off x="1704073" y="1094509"/>
            <a:ext cx="3020327" cy="1295400"/>
          </a:xfrm>
          <a:custGeom>
            <a:avLst/>
            <a:gdLst>
              <a:gd name="connsiteX0" fmla="*/ 3020327 w 3020327"/>
              <a:gd name="connsiteY0" fmla="*/ 0 h 1295400"/>
              <a:gd name="connsiteX1" fmla="*/ 2057436 w 3020327"/>
              <a:gd name="connsiteY1" fmla="*/ 270164 h 1295400"/>
              <a:gd name="connsiteX2" fmla="*/ 865945 w 3020327"/>
              <a:gd name="connsiteY2" fmla="*/ 242455 h 1295400"/>
              <a:gd name="connsiteX3" fmla="*/ 55454 w 3020327"/>
              <a:gd name="connsiteY3" fmla="*/ 422564 h 1295400"/>
              <a:gd name="connsiteX4" fmla="*/ 131654 w 3020327"/>
              <a:gd name="connsiteY4" fmla="*/ 1101436 h 1295400"/>
              <a:gd name="connsiteX5" fmla="*/ 616563 w 3020327"/>
              <a:gd name="connsiteY5" fmla="*/ 1295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327" h="1295400">
                <a:moveTo>
                  <a:pt x="3020327" y="0"/>
                </a:moveTo>
                <a:cubicBezTo>
                  <a:pt x="2718413" y="114877"/>
                  <a:pt x="2416500" y="229755"/>
                  <a:pt x="2057436" y="270164"/>
                </a:cubicBezTo>
                <a:cubicBezTo>
                  <a:pt x="1698372" y="310573"/>
                  <a:pt x="1199609" y="217055"/>
                  <a:pt x="865945" y="242455"/>
                </a:cubicBezTo>
                <a:cubicBezTo>
                  <a:pt x="532281" y="267855"/>
                  <a:pt x="177836" y="279401"/>
                  <a:pt x="55454" y="422564"/>
                </a:cubicBezTo>
                <a:cubicBezTo>
                  <a:pt x="-66928" y="565728"/>
                  <a:pt x="38136" y="955963"/>
                  <a:pt x="131654" y="1101436"/>
                </a:cubicBezTo>
                <a:cubicBezTo>
                  <a:pt x="225172" y="1246909"/>
                  <a:pt x="420867" y="1271154"/>
                  <a:pt x="616563" y="1295400"/>
                </a:cubicBezTo>
              </a:path>
            </a:pathLst>
          </a:cu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 name="Forma Livre: Forma 17">
            <a:extLst>
              <a:ext uri="{FF2B5EF4-FFF2-40B4-BE49-F238E27FC236}">
                <a16:creationId xmlns:a16="http://schemas.microsoft.com/office/drawing/2014/main" id="{52A748C8-E141-4F98-9124-7AD01CADDCB2}"/>
              </a:ext>
            </a:extLst>
          </p:cNvPr>
          <p:cNvSpPr/>
          <p:nvPr/>
        </p:nvSpPr>
        <p:spPr>
          <a:xfrm>
            <a:off x="1737146" y="1108364"/>
            <a:ext cx="4095618" cy="1464894"/>
          </a:xfrm>
          <a:custGeom>
            <a:avLst/>
            <a:gdLst>
              <a:gd name="connsiteX0" fmla="*/ 4095618 w 4095618"/>
              <a:gd name="connsiteY0" fmla="*/ 0 h 1464894"/>
              <a:gd name="connsiteX1" fmla="*/ 3347472 w 4095618"/>
              <a:gd name="connsiteY1" fmla="*/ 346363 h 1464894"/>
              <a:gd name="connsiteX2" fmla="*/ 1525599 w 4095618"/>
              <a:gd name="connsiteY2" fmla="*/ 394854 h 1464894"/>
              <a:gd name="connsiteX3" fmla="*/ 223272 w 4095618"/>
              <a:gd name="connsiteY3" fmla="*/ 540327 h 1464894"/>
              <a:gd name="connsiteX4" fmla="*/ 29309 w 4095618"/>
              <a:gd name="connsiteY4" fmla="*/ 1323109 h 1464894"/>
              <a:gd name="connsiteX5" fmla="*/ 548854 w 4095618"/>
              <a:gd name="connsiteY5" fmla="*/ 1461654 h 146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618" h="1464894">
                <a:moveTo>
                  <a:pt x="4095618" y="0"/>
                </a:moveTo>
                <a:cubicBezTo>
                  <a:pt x="3935713" y="140277"/>
                  <a:pt x="3775808" y="280554"/>
                  <a:pt x="3347472" y="346363"/>
                </a:cubicBezTo>
                <a:cubicBezTo>
                  <a:pt x="2919135" y="412172"/>
                  <a:pt x="2046299" y="362527"/>
                  <a:pt x="1525599" y="394854"/>
                </a:cubicBezTo>
                <a:cubicBezTo>
                  <a:pt x="1004899" y="427181"/>
                  <a:pt x="472654" y="385618"/>
                  <a:pt x="223272" y="540327"/>
                </a:cubicBezTo>
                <a:cubicBezTo>
                  <a:pt x="-26110" y="695036"/>
                  <a:pt x="-24955" y="1169554"/>
                  <a:pt x="29309" y="1323109"/>
                </a:cubicBezTo>
                <a:cubicBezTo>
                  <a:pt x="83573" y="1476664"/>
                  <a:pt x="316213" y="1469159"/>
                  <a:pt x="548854" y="1461654"/>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1" name="Forma Livre: Forma 20">
            <a:extLst>
              <a:ext uri="{FF2B5EF4-FFF2-40B4-BE49-F238E27FC236}">
                <a16:creationId xmlns:a16="http://schemas.microsoft.com/office/drawing/2014/main" id="{44BCB5A2-6CA7-4703-8211-430A5EF25921}"/>
              </a:ext>
            </a:extLst>
          </p:cNvPr>
          <p:cNvSpPr/>
          <p:nvPr/>
        </p:nvSpPr>
        <p:spPr>
          <a:xfrm>
            <a:off x="5507182" y="1094509"/>
            <a:ext cx="1392382" cy="1620982"/>
          </a:xfrm>
          <a:custGeom>
            <a:avLst/>
            <a:gdLst>
              <a:gd name="connsiteX0" fmla="*/ 1392382 w 1392382"/>
              <a:gd name="connsiteY0" fmla="*/ 0 h 1620982"/>
              <a:gd name="connsiteX1" fmla="*/ 1059873 w 1392382"/>
              <a:gd name="connsiteY1" fmla="*/ 429491 h 1620982"/>
              <a:gd name="connsiteX2" fmla="*/ 775854 w 1392382"/>
              <a:gd name="connsiteY2" fmla="*/ 665018 h 1620982"/>
              <a:gd name="connsiteX3" fmla="*/ 872836 w 1392382"/>
              <a:gd name="connsiteY3" fmla="*/ 1122218 h 1620982"/>
              <a:gd name="connsiteX4" fmla="*/ 685800 w 1392382"/>
              <a:gd name="connsiteY4" fmla="*/ 1385455 h 1620982"/>
              <a:gd name="connsiteX5" fmla="*/ 0 w 1392382"/>
              <a:gd name="connsiteY5" fmla="*/ 1620982 h 162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382" h="1620982">
                <a:moveTo>
                  <a:pt x="1392382" y="0"/>
                </a:moveTo>
                <a:cubicBezTo>
                  <a:pt x="1277505" y="159327"/>
                  <a:pt x="1162628" y="318655"/>
                  <a:pt x="1059873" y="429491"/>
                </a:cubicBezTo>
                <a:cubicBezTo>
                  <a:pt x="957118" y="540327"/>
                  <a:pt x="807027" y="549564"/>
                  <a:pt x="775854" y="665018"/>
                </a:cubicBezTo>
                <a:cubicBezTo>
                  <a:pt x="744681" y="780473"/>
                  <a:pt x="887845" y="1002145"/>
                  <a:pt x="872836" y="1122218"/>
                </a:cubicBezTo>
                <a:cubicBezTo>
                  <a:pt x="857827" y="1242291"/>
                  <a:pt x="831273" y="1302328"/>
                  <a:pt x="685800" y="1385455"/>
                </a:cubicBezTo>
                <a:cubicBezTo>
                  <a:pt x="540327" y="1468582"/>
                  <a:pt x="270163" y="1544782"/>
                  <a:pt x="0" y="1620982"/>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 name="Forma Livre: Forma 21">
            <a:extLst>
              <a:ext uri="{FF2B5EF4-FFF2-40B4-BE49-F238E27FC236}">
                <a16:creationId xmlns:a16="http://schemas.microsoft.com/office/drawing/2014/main" id="{50F142B7-FA66-4561-B888-6A6EB0E63BE7}"/>
              </a:ext>
            </a:extLst>
          </p:cNvPr>
          <p:cNvSpPr/>
          <p:nvPr/>
        </p:nvSpPr>
        <p:spPr>
          <a:xfrm>
            <a:off x="5306291" y="1087582"/>
            <a:ext cx="2730235" cy="1870363"/>
          </a:xfrm>
          <a:custGeom>
            <a:avLst/>
            <a:gdLst>
              <a:gd name="connsiteX0" fmla="*/ 2625436 w 2730235"/>
              <a:gd name="connsiteY0" fmla="*/ 0 h 1870363"/>
              <a:gd name="connsiteX1" fmla="*/ 2597727 w 2730235"/>
              <a:gd name="connsiteY1" fmla="*/ 304800 h 1870363"/>
              <a:gd name="connsiteX2" fmla="*/ 2729345 w 2730235"/>
              <a:gd name="connsiteY2" fmla="*/ 1094509 h 1870363"/>
              <a:gd name="connsiteX3" fmla="*/ 2521527 w 2730235"/>
              <a:gd name="connsiteY3" fmla="*/ 1413163 h 1870363"/>
              <a:gd name="connsiteX4" fmla="*/ 1752600 w 2730235"/>
              <a:gd name="connsiteY4" fmla="*/ 1766454 h 1870363"/>
              <a:gd name="connsiteX5" fmla="*/ 0 w 2730235"/>
              <a:gd name="connsiteY5" fmla="*/ 1870363 h 187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0235" h="1870363">
                <a:moveTo>
                  <a:pt x="2625436" y="0"/>
                </a:moveTo>
                <a:cubicBezTo>
                  <a:pt x="2602922" y="61191"/>
                  <a:pt x="2580409" y="122382"/>
                  <a:pt x="2597727" y="304800"/>
                </a:cubicBezTo>
                <a:cubicBezTo>
                  <a:pt x="2615045" y="487218"/>
                  <a:pt x="2742045" y="909782"/>
                  <a:pt x="2729345" y="1094509"/>
                </a:cubicBezTo>
                <a:cubicBezTo>
                  <a:pt x="2716645" y="1279236"/>
                  <a:pt x="2684318" y="1301172"/>
                  <a:pt x="2521527" y="1413163"/>
                </a:cubicBezTo>
                <a:cubicBezTo>
                  <a:pt x="2358736" y="1525154"/>
                  <a:pt x="2172854" y="1690254"/>
                  <a:pt x="1752600" y="1766454"/>
                </a:cubicBezTo>
                <a:cubicBezTo>
                  <a:pt x="1332346" y="1842654"/>
                  <a:pt x="666173" y="1856508"/>
                  <a:pt x="0" y="1870363"/>
                </a:cubicBezTo>
              </a:path>
            </a:pathLst>
          </a:cu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 name="Forma Livre: Forma 22">
            <a:extLst>
              <a:ext uri="{FF2B5EF4-FFF2-40B4-BE49-F238E27FC236}">
                <a16:creationId xmlns:a16="http://schemas.microsoft.com/office/drawing/2014/main" id="{A02B0A7A-4599-4FEA-B5AF-AD0419A0F5CB}"/>
              </a:ext>
            </a:extLst>
          </p:cNvPr>
          <p:cNvSpPr/>
          <p:nvPr/>
        </p:nvSpPr>
        <p:spPr>
          <a:xfrm>
            <a:off x="5250873" y="1087582"/>
            <a:ext cx="3893127" cy="2029691"/>
          </a:xfrm>
          <a:custGeom>
            <a:avLst/>
            <a:gdLst>
              <a:gd name="connsiteX0" fmla="*/ 3893127 w 3893127"/>
              <a:gd name="connsiteY0" fmla="*/ 0 h 2029691"/>
              <a:gd name="connsiteX1" fmla="*/ 3567545 w 3893127"/>
              <a:gd name="connsiteY1" fmla="*/ 623454 h 2029691"/>
              <a:gd name="connsiteX2" fmla="*/ 3491345 w 3893127"/>
              <a:gd name="connsiteY2" fmla="*/ 1433945 h 2029691"/>
              <a:gd name="connsiteX3" fmla="*/ 2306782 w 3893127"/>
              <a:gd name="connsiteY3" fmla="*/ 1911927 h 2029691"/>
              <a:gd name="connsiteX4" fmla="*/ 0 w 3893127"/>
              <a:gd name="connsiteY4" fmla="*/ 2029691 h 202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127" h="2029691">
                <a:moveTo>
                  <a:pt x="3893127" y="0"/>
                </a:moveTo>
                <a:cubicBezTo>
                  <a:pt x="3763818" y="192231"/>
                  <a:pt x="3634509" y="384463"/>
                  <a:pt x="3567545" y="623454"/>
                </a:cubicBezTo>
                <a:cubicBezTo>
                  <a:pt x="3500581" y="862445"/>
                  <a:pt x="3701472" y="1219200"/>
                  <a:pt x="3491345" y="1433945"/>
                </a:cubicBezTo>
                <a:cubicBezTo>
                  <a:pt x="3281218" y="1648691"/>
                  <a:pt x="2888673" y="1812636"/>
                  <a:pt x="2306782" y="1911927"/>
                </a:cubicBezTo>
                <a:cubicBezTo>
                  <a:pt x="1724891" y="2011218"/>
                  <a:pt x="862445" y="2020454"/>
                  <a:pt x="0" y="2029691"/>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CaixaDeTexto 25">
            <a:extLst>
              <a:ext uri="{FF2B5EF4-FFF2-40B4-BE49-F238E27FC236}">
                <a16:creationId xmlns:a16="http://schemas.microsoft.com/office/drawing/2014/main" id="{8953C281-F755-4CDE-86DA-6218041F4AB1}"/>
              </a:ext>
            </a:extLst>
          </p:cNvPr>
          <p:cNvSpPr txBox="1"/>
          <p:nvPr/>
        </p:nvSpPr>
        <p:spPr>
          <a:xfrm>
            <a:off x="274983" y="5592227"/>
            <a:ext cx="6096000" cy="923330"/>
          </a:xfrm>
          <a:prstGeom prst="rect">
            <a:avLst/>
          </a:prstGeom>
          <a:noFill/>
        </p:spPr>
        <p:txBody>
          <a:bodyPr wrap="square">
            <a:spAutoFit/>
          </a:bodyPr>
          <a:lstStyle/>
          <a:p>
            <a:pPr algn="just"/>
            <a:r>
              <a:rPr lang="pt-BR" sz="1800" dirty="0"/>
              <a:t>Um modelo </a:t>
            </a:r>
            <a:r>
              <a:rPr lang="pt-BR" sz="1800" dirty="0" err="1"/>
              <a:t>pré</a:t>
            </a:r>
            <a:r>
              <a:rPr lang="pt-BR" sz="1800" dirty="0"/>
              <a:t>-treinado MobileNetV2 (já disponibilizado pelo </a:t>
            </a:r>
            <a:r>
              <a:rPr lang="pt-BR" sz="1800" dirty="0" err="1">
                <a:hlinkClick r:id="rId4"/>
              </a:rPr>
              <a:t>TensorFlow</a:t>
            </a:r>
            <a:r>
              <a:rPr lang="pt-BR" sz="1800" dirty="0"/>
              <a:t>) é utilizado como codificador, suas saídas intermediárias são usadas. </a:t>
            </a:r>
            <a:endParaRPr lang="en-US" dirty="0"/>
          </a:p>
        </p:txBody>
      </p:sp>
    </p:spTree>
    <p:extLst>
      <p:ext uri="{BB962C8B-B14F-4D97-AF65-F5344CB8AC3E}">
        <p14:creationId xmlns:p14="http://schemas.microsoft.com/office/powerpoint/2010/main" val="17409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049"/>
          <a:stretch/>
        </p:blipFill>
        <p:spPr bwMode="auto">
          <a:xfrm>
            <a:off x="2862469" y="57805"/>
            <a:ext cx="6771861" cy="55047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aixaDeTexto 7">
            <a:extLst>
              <a:ext uri="{FF2B5EF4-FFF2-40B4-BE49-F238E27FC236}">
                <a16:creationId xmlns:a16="http://schemas.microsoft.com/office/drawing/2014/main" id="{7EE32DB8-F083-4C45-A0F0-CB79F6E3A02C}"/>
              </a:ext>
            </a:extLst>
          </p:cNvPr>
          <p:cNvSpPr txBox="1"/>
          <p:nvPr/>
        </p:nvSpPr>
        <p:spPr>
          <a:xfrm>
            <a:off x="7561270" y="2981235"/>
            <a:ext cx="4630730" cy="1200329"/>
          </a:xfrm>
          <a:prstGeom prst="rect">
            <a:avLst/>
          </a:prstGeom>
          <a:noFill/>
        </p:spPr>
        <p:txBody>
          <a:bodyPr wrap="square" rtlCol="0">
            <a:spAutoFit/>
          </a:bodyPr>
          <a:lstStyle/>
          <a:p>
            <a:r>
              <a:rPr lang="en-US" sz="1200" b="1" dirty="0" err="1">
                <a:solidFill>
                  <a:srgbClr val="7030A0"/>
                </a:solidFill>
                <a:latin typeface="Courier New" panose="02070309020205020404" pitchFamily="49" charset="0"/>
                <a:cs typeface="Courier New" panose="02070309020205020404" pitchFamily="49" charset="0"/>
              </a:rPr>
              <a:t>up_stack</a:t>
            </a:r>
            <a:r>
              <a:rPr lang="en-US" sz="1200" b="1" dirty="0">
                <a:solidFill>
                  <a:srgbClr val="7030A0"/>
                </a:solidFill>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.upsample(512, 3),  # 4x4 -&gt; 8x8</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.upsample(256, 3),  # 8x8 -&gt; 16x16</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.upsample(128, 3),  # 16x16 -&gt; 32x32</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.upsample(64, 3),   # 32x32 -&gt; 64x64</a:t>
            </a:r>
          </a:p>
          <a:p>
            <a:r>
              <a:rPr lang="en-US" sz="1200" dirty="0">
                <a:latin typeface="Courier New" panose="02070309020205020404" pitchFamily="49" charset="0"/>
                <a:cs typeface="Courier New" panose="02070309020205020404" pitchFamily="49" charset="0"/>
              </a:rPr>
              <a:t>]</a:t>
            </a:r>
          </a:p>
        </p:txBody>
      </p:sp>
      <p:sp>
        <p:nvSpPr>
          <p:cNvPr id="5" name="Forma Livre: Forma 4">
            <a:extLst>
              <a:ext uri="{FF2B5EF4-FFF2-40B4-BE49-F238E27FC236}">
                <a16:creationId xmlns:a16="http://schemas.microsoft.com/office/drawing/2014/main" id="{22A4E3EB-A281-44C0-924A-7F2D6E74DBB5}"/>
              </a:ext>
            </a:extLst>
          </p:cNvPr>
          <p:cNvSpPr/>
          <p:nvPr/>
        </p:nvSpPr>
        <p:spPr>
          <a:xfrm>
            <a:off x="6781800" y="1173843"/>
            <a:ext cx="4313431" cy="2061193"/>
          </a:xfrm>
          <a:custGeom>
            <a:avLst/>
            <a:gdLst>
              <a:gd name="connsiteX0" fmla="*/ 4024745 w 4313431"/>
              <a:gd name="connsiteY0" fmla="*/ 2061193 h 2061193"/>
              <a:gd name="connsiteX1" fmla="*/ 3893127 w 4313431"/>
              <a:gd name="connsiteY1" fmla="*/ 156193 h 2061193"/>
              <a:gd name="connsiteX2" fmla="*/ 0 w 4313431"/>
              <a:gd name="connsiteY2" fmla="*/ 246248 h 2061193"/>
            </a:gdLst>
            <a:ahLst/>
            <a:cxnLst>
              <a:cxn ang="0">
                <a:pos x="connsiteX0" y="connsiteY0"/>
              </a:cxn>
              <a:cxn ang="0">
                <a:pos x="connsiteX1" y="connsiteY1"/>
              </a:cxn>
              <a:cxn ang="0">
                <a:pos x="connsiteX2" y="connsiteY2"/>
              </a:cxn>
            </a:cxnLst>
            <a:rect l="l" t="t" r="r" b="b"/>
            <a:pathLst>
              <a:path w="4313431" h="2061193">
                <a:moveTo>
                  <a:pt x="4024745" y="2061193"/>
                </a:moveTo>
                <a:cubicBezTo>
                  <a:pt x="4294331" y="1259938"/>
                  <a:pt x="4563918" y="458684"/>
                  <a:pt x="3893127" y="156193"/>
                </a:cubicBezTo>
                <a:cubicBezTo>
                  <a:pt x="3222336" y="-146298"/>
                  <a:pt x="1611168" y="49975"/>
                  <a:pt x="0" y="246248"/>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 name="Forma Livre: Forma 6">
            <a:extLst>
              <a:ext uri="{FF2B5EF4-FFF2-40B4-BE49-F238E27FC236}">
                <a16:creationId xmlns:a16="http://schemas.microsoft.com/office/drawing/2014/main" id="{98A7900E-9536-4D19-A170-A03AE2D2616D}"/>
              </a:ext>
            </a:extLst>
          </p:cNvPr>
          <p:cNvSpPr/>
          <p:nvPr/>
        </p:nvSpPr>
        <p:spPr>
          <a:xfrm>
            <a:off x="6878782" y="1497631"/>
            <a:ext cx="4578927" cy="1702769"/>
          </a:xfrm>
          <a:custGeom>
            <a:avLst/>
            <a:gdLst>
              <a:gd name="connsiteX0" fmla="*/ 4578927 w 4578927"/>
              <a:gd name="connsiteY0" fmla="*/ 1702769 h 1702769"/>
              <a:gd name="connsiteX1" fmla="*/ 3505200 w 4578927"/>
              <a:gd name="connsiteY1" fmla="*/ 157987 h 1702769"/>
              <a:gd name="connsiteX2" fmla="*/ 0 w 4578927"/>
              <a:gd name="connsiteY2" fmla="*/ 130278 h 1702769"/>
            </a:gdLst>
            <a:ahLst/>
            <a:cxnLst>
              <a:cxn ang="0">
                <a:pos x="connsiteX0" y="connsiteY0"/>
              </a:cxn>
              <a:cxn ang="0">
                <a:pos x="connsiteX1" y="connsiteY1"/>
              </a:cxn>
              <a:cxn ang="0">
                <a:pos x="connsiteX2" y="connsiteY2"/>
              </a:cxn>
            </a:cxnLst>
            <a:rect l="l" t="t" r="r" b="b"/>
            <a:pathLst>
              <a:path w="4578927" h="1702769">
                <a:moveTo>
                  <a:pt x="4578927" y="1702769"/>
                </a:moveTo>
                <a:cubicBezTo>
                  <a:pt x="4423640" y="1061419"/>
                  <a:pt x="4268354" y="420069"/>
                  <a:pt x="3505200" y="157987"/>
                </a:cubicBezTo>
                <a:cubicBezTo>
                  <a:pt x="2742046" y="-104095"/>
                  <a:pt x="1371023" y="13091"/>
                  <a:pt x="0" y="130278"/>
                </a:cubicBezTo>
              </a:path>
            </a:pathLst>
          </a:custGeom>
          <a:ln w="19050" cap="flat" cmpd="sng" algn="ctr">
            <a:solidFill>
              <a:schemeClr val="accent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Forma Livre: Forma 8">
            <a:extLst>
              <a:ext uri="{FF2B5EF4-FFF2-40B4-BE49-F238E27FC236}">
                <a16:creationId xmlns:a16="http://schemas.microsoft.com/office/drawing/2014/main" id="{3259A7E7-B40E-4047-96BC-BF56E5A5013D}"/>
              </a:ext>
            </a:extLst>
          </p:cNvPr>
          <p:cNvSpPr/>
          <p:nvPr/>
        </p:nvSpPr>
        <p:spPr>
          <a:xfrm>
            <a:off x="7148945" y="2020447"/>
            <a:ext cx="3532910" cy="1394698"/>
          </a:xfrm>
          <a:custGeom>
            <a:avLst/>
            <a:gdLst>
              <a:gd name="connsiteX0" fmla="*/ 3532910 w 3532910"/>
              <a:gd name="connsiteY0" fmla="*/ 1394698 h 1394698"/>
              <a:gd name="connsiteX1" fmla="*/ 1814946 w 3532910"/>
              <a:gd name="connsiteY1" fmla="*/ 161644 h 1394698"/>
              <a:gd name="connsiteX2" fmla="*/ 0 w 3532910"/>
              <a:gd name="connsiteY2" fmla="*/ 50808 h 1394698"/>
            </a:gdLst>
            <a:ahLst/>
            <a:cxnLst>
              <a:cxn ang="0">
                <a:pos x="connsiteX0" y="connsiteY0"/>
              </a:cxn>
              <a:cxn ang="0">
                <a:pos x="connsiteX1" y="connsiteY1"/>
              </a:cxn>
              <a:cxn ang="0">
                <a:pos x="connsiteX2" y="connsiteY2"/>
              </a:cxn>
            </a:cxnLst>
            <a:rect l="l" t="t" r="r" b="b"/>
            <a:pathLst>
              <a:path w="3532910" h="1394698">
                <a:moveTo>
                  <a:pt x="3532910" y="1394698"/>
                </a:moveTo>
                <a:cubicBezTo>
                  <a:pt x="2968337" y="890162"/>
                  <a:pt x="2403764" y="385626"/>
                  <a:pt x="1814946" y="161644"/>
                </a:cubicBezTo>
                <a:cubicBezTo>
                  <a:pt x="1226128" y="-62338"/>
                  <a:pt x="613064" y="-5765"/>
                  <a:pt x="0" y="50808"/>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 name="Forma Livre: Forma 10">
            <a:extLst>
              <a:ext uri="{FF2B5EF4-FFF2-40B4-BE49-F238E27FC236}">
                <a16:creationId xmlns:a16="http://schemas.microsoft.com/office/drawing/2014/main" id="{831556C6-E21A-4AE5-88A8-074CC5ABC396}"/>
              </a:ext>
            </a:extLst>
          </p:cNvPr>
          <p:cNvSpPr/>
          <p:nvPr/>
        </p:nvSpPr>
        <p:spPr>
          <a:xfrm>
            <a:off x="6553200" y="2403981"/>
            <a:ext cx="4821382" cy="1031946"/>
          </a:xfrm>
          <a:custGeom>
            <a:avLst/>
            <a:gdLst>
              <a:gd name="connsiteX0" fmla="*/ 4821382 w 4821382"/>
              <a:gd name="connsiteY0" fmla="*/ 1031946 h 1031946"/>
              <a:gd name="connsiteX1" fmla="*/ 3387436 w 4821382"/>
              <a:gd name="connsiteY1" fmla="*/ 20564 h 1031946"/>
              <a:gd name="connsiteX2" fmla="*/ 0 w 4821382"/>
              <a:gd name="connsiteY2" fmla="*/ 450055 h 1031946"/>
            </a:gdLst>
            <a:ahLst/>
            <a:cxnLst>
              <a:cxn ang="0">
                <a:pos x="connsiteX0" y="connsiteY0"/>
              </a:cxn>
              <a:cxn ang="0">
                <a:pos x="connsiteX1" y="connsiteY1"/>
              </a:cxn>
              <a:cxn ang="0">
                <a:pos x="connsiteX2" y="connsiteY2"/>
              </a:cxn>
            </a:cxnLst>
            <a:rect l="l" t="t" r="r" b="b"/>
            <a:pathLst>
              <a:path w="4821382" h="1031946">
                <a:moveTo>
                  <a:pt x="4821382" y="1031946"/>
                </a:moveTo>
                <a:cubicBezTo>
                  <a:pt x="4506191" y="574746"/>
                  <a:pt x="4191000" y="117546"/>
                  <a:pt x="3387436" y="20564"/>
                </a:cubicBezTo>
                <a:cubicBezTo>
                  <a:pt x="2583872" y="-76418"/>
                  <a:pt x="1291936" y="186818"/>
                  <a:pt x="0" y="450055"/>
                </a:cubicBezTo>
              </a:path>
            </a:pathLst>
          </a:custGeom>
          <a:ln w="19050"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Forma Livre: Forma 12">
            <a:extLst>
              <a:ext uri="{FF2B5EF4-FFF2-40B4-BE49-F238E27FC236}">
                <a16:creationId xmlns:a16="http://schemas.microsoft.com/office/drawing/2014/main" id="{AE28F202-67E5-4A79-A09E-14056C9D7706}"/>
              </a:ext>
            </a:extLst>
          </p:cNvPr>
          <p:cNvSpPr/>
          <p:nvPr/>
        </p:nvSpPr>
        <p:spPr>
          <a:xfrm>
            <a:off x="6989618" y="3948545"/>
            <a:ext cx="4952420" cy="1503219"/>
          </a:xfrm>
          <a:custGeom>
            <a:avLst/>
            <a:gdLst>
              <a:gd name="connsiteX0" fmla="*/ 4772891 w 4952420"/>
              <a:gd name="connsiteY0" fmla="*/ 0 h 1503219"/>
              <a:gd name="connsiteX1" fmla="*/ 4745182 w 4952420"/>
              <a:gd name="connsiteY1" fmla="*/ 1115291 h 1503219"/>
              <a:gd name="connsiteX2" fmla="*/ 2687782 w 4952420"/>
              <a:gd name="connsiteY2" fmla="*/ 1406237 h 1503219"/>
              <a:gd name="connsiteX3" fmla="*/ 0 w 4952420"/>
              <a:gd name="connsiteY3" fmla="*/ 1503219 h 1503219"/>
            </a:gdLst>
            <a:ahLst/>
            <a:cxnLst>
              <a:cxn ang="0">
                <a:pos x="connsiteX0" y="connsiteY0"/>
              </a:cxn>
              <a:cxn ang="0">
                <a:pos x="connsiteX1" y="connsiteY1"/>
              </a:cxn>
              <a:cxn ang="0">
                <a:pos x="connsiteX2" y="connsiteY2"/>
              </a:cxn>
              <a:cxn ang="0">
                <a:pos x="connsiteX3" y="connsiteY3"/>
              </a:cxn>
            </a:cxnLst>
            <a:rect l="l" t="t" r="r" b="b"/>
            <a:pathLst>
              <a:path w="4952420" h="1503219">
                <a:moveTo>
                  <a:pt x="4772891" y="0"/>
                </a:moveTo>
                <a:cubicBezTo>
                  <a:pt x="4932795" y="440459"/>
                  <a:pt x="5092700" y="880918"/>
                  <a:pt x="4745182" y="1115291"/>
                </a:cubicBezTo>
                <a:cubicBezTo>
                  <a:pt x="4397664" y="1349664"/>
                  <a:pt x="3478646" y="1341582"/>
                  <a:pt x="2687782" y="1406237"/>
                </a:cubicBezTo>
                <a:cubicBezTo>
                  <a:pt x="1896918" y="1470892"/>
                  <a:pt x="948459" y="1487055"/>
                  <a:pt x="0" y="1503219"/>
                </a:cubicBezTo>
              </a:path>
            </a:pathLst>
          </a:custGeom>
          <a:ln w="190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 name="Forma Livre: Forma 13">
            <a:extLst>
              <a:ext uri="{FF2B5EF4-FFF2-40B4-BE49-F238E27FC236}">
                <a16:creationId xmlns:a16="http://schemas.microsoft.com/office/drawing/2014/main" id="{AA128554-679B-4475-B974-40EA1EFEB977}"/>
              </a:ext>
            </a:extLst>
          </p:cNvPr>
          <p:cNvSpPr/>
          <p:nvPr/>
        </p:nvSpPr>
        <p:spPr>
          <a:xfrm>
            <a:off x="7058891" y="3920836"/>
            <a:ext cx="4245836" cy="983417"/>
          </a:xfrm>
          <a:custGeom>
            <a:avLst/>
            <a:gdLst>
              <a:gd name="connsiteX0" fmla="*/ 3858491 w 4245836"/>
              <a:gd name="connsiteY0" fmla="*/ 0 h 983417"/>
              <a:gd name="connsiteX1" fmla="*/ 3879273 w 4245836"/>
              <a:gd name="connsiteY1" fmla="*/ 942109 h 983417"/>
              <a:gd name="connsiteX2" fmla="*/ 0 w 4245836"/>
              <a:gd name="connsiteY2" fmla="*/ 727364 h 983417"/>
            </a:gdLst>
            <a:ahLst/>
            <a:cxnLst>
              <a:cxn ang="0">
                <a:pos x="connsiteX0" y="connsiteY0"/>
              </a:cxn>
              <a:cxn ang="0">
                <a:pos x="connsiteX1" y="connsiteY1"/>
              </a:cxn>
              <a:cxn ang="0">
                <a:pos x="connsiteX2" y="connsiteY2"/>
              </a:cxn>
            </a:cxnLst>
            <a:rect l="l" t="t" r="r" b="b"/>
            <a:pathLst>
              <a:path w="4245836" h="983417">
                <a:moveTo>
                  <a:pt x="3858491" y="0"/>
                </a:moveTo>
                <a:cubicBezTo>
                  <a:pt x="4190423" y="410441"/>
                  <a:pt x="4522355" y="820882"/>
                  <a:pt x="3879273" y="942109"/>
                </a:cubicBezTo>
                <a:cubicBezTo>
                  <a:pt x="3236191" y="1063336"/>
                  <a:pt x="1618095" y="895350"/>
                  <a:pt x="0" y="727364"/>
                </a:cubicBez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5" name="Forma Livre: Forma 14">
            <a:extLst>
              <a:ext uri="{FF2B5EF4-FFF2-40B4-BE49-F238E27FC236}">
                <a16:creationId xmlns:a16="http://schemas.microsoft.com/office/drawing/2014/main" id="{A595B110-8C24-4A35-BCAD-7173D69183DD}"/>
              </a:ext>
            </a:extLst>
          </p:cNvPr>
          <p:cNvSpPr/>
          <p:nvPr/>
        </p:nvSpPr>
        <p:spPr>
          <a:xfrm>
            <a:off x="6477000" y="3747655"/>
            <a:ext cx="5098473" cy="698046"/>
          </a:xfrm>
          <a:custGeom>
            <a:avLst/>
            <a:gdLst>
              <a:gd name="connsiteX0" fmla="*/ 5098473 w 5098473"/>
              <a:gd name="connsiteY0" fmla="*/ 0 h 698046"/>
              <a:gd name="connsiteX1" fmla="*/ 4253345 w 5098473"/>
              <a:gd name="connsiteY1" fmla="*/ 609600 h 698046"/>
              <a:gd name="connsiteX2" fmla="*/ 2743200 w 5098473"/>
              <a:gd name="connsiteY2" fmla="*/ 678872 h 698046"/>
              <a:gd name="connsiteX3" fmla="*/ 0 w 5098473"/>
              <a:gd name="connsiteY3" fmla="*/ 457200 h 698046"/>
            </a:gdLst>
            <a:ahLst/>
            <a:cxnLst>
              <a:cxn ang="0">
                <a:pos x="connsiteX0" y="connsiteY0"/>
              </a:cxn>
              <a:cxn ang="0">
                <a:pos x="connsiteX1" y="connsiteY1"/>
              </a:cxn>
              <a:cxn ang="0">
                <a:pos x="connsiteX2" y="connsiteY2"/>
              </a:cxn>
              <a:cxn ang="0">
                <a:pos x="connsiteX3" y="connsiteY3"/>
              </a:cxn>
            </a:cxnLst>
            <a:rect l="l" t="t" r="r" b="b"/>
            <a:pathLst>
              <a:path w="5098473" h="698046">
                <a:moveTo>
                  <a:pt x="5098473" y="0"/>
                </a:moveTo>
                <a:cubicBezTo>
                  <a:pt x="4872181" y="248227"/>
                  <a:pt x="4645890" y="496455"/>
                  <a:pt x="4253345" y="609600"/>
                </a:cubicBezTo>
                <a:cubicBezTo>
                  <a:pt x="3860800" y="722745"/>
                  <a:pt x="3452091" y="704272"/>
                  <a:pt x="2743200" y="678872"/>
                </a:cubicBezTo>
                <a:cubicBezTo>
                  <a:pt x="2034309" y="653472"/>
                  <a:pt x="1017154" y="555336"/>
                  <a:pt x="0" y="457200"/>
                </a:cubicBezTo>
              </a:path>
            </a:pathLst>
          </a:custGeom>
          <a:ln w="19050"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 name="Forma Livre: Forma 15">
            <a:extLst>
              <a:ext uri="{FF2B5EF4-FFF2-40B4-BE49-F238E27FC236}">
                <a16:creationId xmlns:a16="http://schemas.microsoft.com/office/drawing/2014/main" id="{66B5C7C7-D0CD-4201-AA68-F60CCD110B10}"/>
              </a:ext>
            </a:extLst>
          </p:cNvPr>
          <p:cNvSpPr/>
          <p:nvPr/>
        </p:nvSpPr>
        <p:spPr>
          <a:xfrm>
            <a:off x="7114309" y="3456709"/>
            <a:ext cx="3588327" cy="783845"/>
          </a:xfrm>
          <a:custGeom>
            <a:avLst/>
            <a:gdLst>
              <a:gd name="connsiteX0" fmla="*/ 3588327 w 3588327"/>
              <a:gd name="connsiteY0" fmla="*/ 235527 h 783845"/>
              <a:gd name="connsiteX1" fmla="*/ 2909455 w 3588327"/>
              <a:gd name="connsiteY1" fmla="*/ 692727 h 783845"/>
              <a:gd name="connsiteX2" fmla="*/ 1136073 w 3588327"/>
              <a:gd name="connsiteY2" fmla="*/ 720436 h 783845"/>
              <a:gd name="connsiteX3" fmla="*/ 0 w 3588327"/>
              <a:gd name="connsiteY3" fmla="*/ 0 h 783845"/>
            </a:gdLst>
            <a:ahLst/>
            <a:cxnLst>
              <a:cxn ang="0">
                <a:pos x="connsiteX0" y="connsiteY0"/>
              </a:cxn>
              <a:cxn ang="0">
                <a:pos x="connsiteX1" y="connsiteY1"/>
              </a:cxn>
              <a:cxn ang="0">
                <a:pos x="connsiteX2" y="connsiteY2"/>
              </a:cxn>
              <a:cxn ang="0">
                <a:pos x="connsiteX3" y="connsiteY3"/>
              </a:cxn>
            </a:cxnLst>
            <a:rect l="l" t="t" r="r" b="b"/>
            <a:pathLst>
              <a:path w="3588327" h="783845">
                <a:moveTo>
                  <a:pt x="3588327" y="235527"/>
                </a:moveTo>
                <a:cubicBezTo>
                  <a:pt x="3453245" y="423718"/>
                  <a:pt x="3318164" y="611909"/>
                  <a:pt x="2909455" y="692727"/>
                </a:cubicBezTo>
                <a:cubicBezTo>
                  <a:pt x="2500746" y="773545"/>
                  <a:pt x="1620982" y="835891"/>
                  <a:pt x="1136073" y="720436"/>
                </a:cubicBezTo>
                <a:cubicBezTo>
                  <a:pt x="651164" y="604982"/>
                  <a:pt x="325582" y="302491"/>
                  <a:pt x="0" y="0"/>
                </a:cubicBezTo>
              </a:path>
            </a:pathLst>
          </a:cu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 name="CaixaDeTexto 18">
            <a:extLst>
              <a:ext uri="{FF2B5EF4-FFF2-40B4-BE49-F238E27FC236}">
                <a16:creationId xmlns:a16="http://schemas.microsoft.com/office/drawing/2014/main" id="{9C9C9FA5-D0D8-49DD-8314-C20C9FB67B7C}"/>
              </a:ext>
            </a:extLst>
          </p:cNvPr>
          <p:cNvSpPr txBox="1"/>
          <p:nvPr/>
        </p:nvSpPr>
        <p:spPr>
          <a:xfrm>
            <a:off x="5846038" y="5873973"/>
            <a:ext cx="6096000" cy="646331"/>
          </a:xfrm>
          <a:prstGeom prst="rect">
            <a:avLst/>
          </a:prstGeom>
          <a:noFill/>
        </p:spPr>
        <p:txBody>
          <a:bodyPr wrap="square">
            <a:spAutoFit/>
          </a:bodyPr>
          <a:lstStyle/>
          <a:p>
            <a:pPr algn="r"/>
            <a:r>
              <a:rPr lang="pt-BR" sz="1800" dirty="0"/>
              <a:t>O decodificador consiste em um bloco de amostra superior já implementado no </a:t>
            </a:r>
            <a:r>
              <a:rPr lang="pt-BR" sz="1800" dirty="0" err="1">
                <a:hlinkClick r:id="rId4"/>
              </a:rPr>
              <a:t>TensorFlow</a:t>
            </a:r>
            <a:r>
              <a:rPr lang="pt-BR" sz="1800" dirty="0"/>
              <a:t>.</a:t>
            </a:r>
            <a:endParaRPr lang="en-US" dirty="0"/>
          </a:p>
        </p:txBody>
      </p:sp>
    </p:spTree>
    <p:extLst>
      <p:ext uri="{BB962C8B-B14F-4D97-AF65-F5344CB8AC3E}">
        <p14:creationId xmlns:p14="http://schemas.microsoft.com/office/powerpoint/2010/main" val="1434459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667" y="57805"/>
            <a:ext cx="6771861" cy="68001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aixaDeTexto 7">
            <a:extLst>
              <a:ext uri="{FF2B5EF4-FFF2-40B4-BE49-F238E27FC236}">
                <a16:creationId xmlns:a16="http://schemas.microsoft.com/office/drawing/2014/main" id="{7EE32DB8-F083-4C45-A0F0-CB79F6E3A02C}"/>
              </a:ext>
            </a:extLst>
          </p:cNvPr>
          <p:cNvSpPr txBox="1"/>
          <p:nvPr/>
        </p:nvSpPr>
        <p:spPr>
          <a:xfrm>
            <a:off x="6475495" y="1503908"/>
            <a:ext cx="5063838" cy="415498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unet_model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output_channels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70C0"/>
                </a:solidFill>
                <a:latin typeface="Courier New" panose="02070309020205020404" pitchFamily="49" charset="0"/>
                <a:cs typeface="Courier New" panose="02070309020205020404" pitchFamily="49" charset="0"/>
              </a:rPr>
              <a:t>last</a:t>
            </a:r>
            <a:r>
              <a:rPr lang="en-US" sz="1200" dirty="0">
                <a:latin typeface="Courier New" panose="02070309020205020404" pitchFamily="49" charset="0"/>
                <a:cs typeface="Courier New" panose="02070309020205020404" pitchFamily="49" charset="0"/>
              </a:rPr>
              <a:t> = tf.keras.layers.</a:t>
            </a:r>
            <a:r>
              <a:rPr lang="en-US" sz="1200" b="1" dirty="0">
                <a:latin typeface="Courier New" panose="02070309020205020404" pitchFamily="49" charset="0"/>
                <a:cs typeface="Courier New" panose="02070309020205020404" pitchFamily="49" charset="0"/>
              </a:rPr>
              <a:t>Conv2DTranspose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output_channels</a:t>
            </a:r>
            <a:r>
              <a:rPr lang="en-US" sz="1200" dirty="0">
                <a:latin typeface="Courier New" panose="02070309020205020404" pitchFamily="49" charset="0"/>
                <a:cs typeface="Courier New" panose="02070309020205020404" pitchFamily="49" charset="0"/>
              </a:rPr>
              <a:t>, 3, strides=2,</a:t>
            </a:r>
          </a:p>
          <a:p>
            <a:r>
              <a:rPr lang="en-US" sz="1200" dirty="0">
                <a:latin typeface="Courier New" panose="02070309020205020404" pitchFamily="49" charset="0"/>
                <a:cs typeface="Courier New" panose="02070309020205020404" pitchFamily="49" charset="0"/>
              </a:rPr>
              <a:t>      padding='same', activation='</a:t>
            </a:r>
            <a:r>
              <a:rPr lang="en-US" sz="1200" dirty="0" err="1">
                <a:latin typeface="Courier New" panose="02070309020205020404" pitchFamily="49" charset="0"/>
                <a:cs typeface="Courier New" panose="02070309020205020404" pitchFamily="49" charset="0"/>
              </a:rPr>
              <a:t>softmax</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#64x64 -&gt; 128x128</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chemeClr val="accent4">
                    <a:lumMod val="75000"/>
                  </a:schemeClr>
                </a:solidFill>
                <a:latin typeface="Courier New" panose="02070309020205020404" pitchFamily="49" charset="0"/>
                <a:cs typeface="Courier New" panose="02070309020205020404" pitchFamily="49" charset="0"/>
              </a:rPr>
              <a:t>inputs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tf.keras.layers.Input</a:t>
            </a:r>
            <a:r>
              <a:rPr lang="en-US" sz="1200" dirty="0">
                <a:latin typeface="Courier New" panose="02070309020205020404" pitchFamily="49" charset="0"/>
                <a:cs typeface="Courier New" panose="02070309020205020404" pitchFamily="49" charset="0"/>
              </a:rPr>
              <a:t>(shape=[</a:t>
            </a:r>
            <a:r>
              <a:rPr lang="en-US" sz="1200" b="1" dirty="0">
                <a:latin typeface="Courier New" panose="02070309020205020404" pitchFamily="49" charset="0"/>
                <a:cs typeface="Courier New" panose="02070309020205020404" pitchFamily="49" charset="0"/>
              </a:rPr>
              <a:t>128, 128, 3</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x = inputs</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skips</a:t>
            </a:r>
            <a:r>
              <a:rPr lang="en-US" sz="1200" dirty="0">
                <a:latin typeface="Courier New" panose="02070309020205020404" pitchFamily="49" charset="0"/>
                <a:cs typeface="Courier New" panose="02070309020205020404" pitchFamily="49" charset="0"/>
              </a:rPr>
              <a:t> = </a:t>
            </a:r>
            <a:r>
              <a:rPr lang="en-US" sz="1200" b="1" dirty="0" err="1">
                <a:solidFill>
                  <a:srgbClr val="C00000"/>
                </a:solidFill>
                <a:latin typeface="Courier New" panose="02070309020205020404" pitchFamily="49" charset="0"/>
                <a:cs typeface="Courier New" panose="02070309020205020404" pitchFamily="49" charset="0"/>
              </a:rPr>
              <a:t>down_stack</a:t>
            </a:r>
            <a:r>
              <a:rPr lang="en-US" sz="1200" dirty="0">
                <a:latin typeface="Courier New" panose="02070309020205020404" pitchFamily="49" charset="0"/>
                <a:cs typeface="Courier New" panose="02070309020205020404" pitchFamily="49" charset="0"/>
              </a:rPr>
              <a:t>(x)</a:t>
            </a:r>
          </a:p>
          <a:p>
            <a:r>
              <a:rPr lang="en-US" sz="1200" dirty="0">
                <a:latin typeface="Courier New" panose="02070309020205020404" pitchFamily="49" charset="0"/>
                <a:cs typeface="Courier New" panose="02070309020205020404" pitchFamily="49" charset="0"/>
              </a:rPr>
              <a:t>  x = skips[-1]</a:t>
            </a:r>
          </a:p>
          <a:p>
            <a:r>
              <a:rPr lang="en-US" sz="1200" dirty="0">
                <a:latin typeface="Courier New" panose="02070309020205020404" pitchFamily="49" charset="0"/>
                <a:cs typeface="Courier New" panose="02070309020205020404" pitchFamily="49" charset="0"/>
              </a:rPr>
              <a:t>  skips = reversed(skips[:-1])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for</a:t>
            </a:r>
            <a:r>
              <a:rPr lang="en-US" sz="1200" dirty="0">
                <a:latin typeface="Courier New" panose="02070309020205020404" pitchFamily="49" charset="0"/>
                <a:cs typeface="Courier New" panose="02070309020205020404" pitchFamily="49" charset="0"/>
              </a:rPr>
              <a:t> up, skip </a:t>
            </a:r>
            <a:r>
              <a:rPr lang="en-US" sz="1200" b="1" dirty="0">
                <a:latin typeface="Courier New" panose="02070309020205020404" pitchFamily="49" charset="0"/>
                <a:cs typeface="Courier New" panose="02070309020205020404" pitchFamily="49" charset="0"/>
              </a:rPr>
              <a:t>in</a:t>
            </a:r>
            <a:r>
              <a:rPr lang="en-US" sz="1200" dirty="0">
                <a:latin typeface="Courier New" panose="02070309020205020404" pitchFamily="49" charset="0"/>
                <a:cs typeface="Courier New" panose="02070309020205020404" pitchFamily="49" charset="0"/>
              </a:rPr>
              <a:t> zip(</a:t>
            </a:r>
            <a:r>
              <a:rPr lang="en-US" sz="1200" b="1" dirty="0" err="1">
                <a:solidFill>
                  <a:srgbClr val="7030A0"/>
                </a:solidFill>
                <a:latin typeface="Courier New" panose="02070309020205020404" pitchFamily="49" charset="0"/>
                <a:cs typeface="Courier New" panose="02070309020205020404" pitchFamily="49" charset="0"/>
              </a:rPr>
              <a:t>up_stack</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skips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x = up(x)</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concat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tf.keras.layers.Concatenate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x = </a:t>
            </a:r>
            <a:r>
              <a:rPr lang="en-US" sz="1200" dirty="0" err="1">
                <a:latin typeface="Courier New" panose="02070309020205020404" pitchFamily="49" charset="0"/>
                <a:cs typeface="Courier New" panose="02070309020205020404" pitchFamily="49" charset="0"/>
              </a:rPr>
              <a:t>concat</a:t>
            </a:r>
            <a:r>
              <a:rPr lang="en-US" sz="1200" dirty="0">
                <a:latin typeface="Courier New" panose="02070309020205020404" pitchFamily="49" charset="0"/>
                <a:cs typeface="Courier New" panose="02070309020205020404" pitchFamily="49" charset="0"/>
              </a:rPr>
              <a:t>([x, skip])</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x</a:t>
            </a:r>
            <a:r>
              <a:rPr lang="en-US" sz="1200" dirty="0">
                <a:latin typeface="Courier New" panose="02070309020205020404" pitchFamily="49" charset="0"/>
                <a:cs typeface="Courier New" panose="02070309020205020404" pitchFamily="49" charset="0"/>
              </a:rPr>
              <a:t> = </a:t>
            </a:r>
            <a:r>
              <a:rPr lang="en-US" sz="1200" b="1" dirty="0">
                <a:solidFill>
                  <a:srgbClr val="0070C0"/>
                </a:solidFill>
                <a:latin typeface="Courier New" panose="02070309020205020404" pitchFamily="49" charset="0"/>
                <a:cs typeface="Courier New" panose="02070309020205020404" pitchFamily="49" charset="0"/>
              </a:rPr>
              <a:t>last</a:t>
            </a:r>
            <a:r>
              <a:rPr lang="en-US" sz="1200" dirty="0">
                <a:latin typeface="Courier New" panose="02070309020205020404" pitchFamily="49" charset="0"/>
                <a:cs typeface="Courier New" panose="02070309020205020404" pitchFamily="49" charset="0"/>
              </a:rPr>
              <a:t>(x)</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return </a:t>
            </a:r>
            <a:r>
              <a:rPr lang="en-US" sz="1200" dirty="0" err="1">
                <a:latin typeface="Courier New" panose="02070309020205020404" pitchFamily="49" charset="0"/>
                <a:cs typeface="Courier New" panose="02070309020205020404" pitchFamily="49" charset="0"/>
              </a:rPr>
              <a:t>tf.keras.Model</a:t>
            </a:r>
            <a:r>
              <a:rPr lang="en-US" sz="1200" dirty="0">
                <a:latin typeface="Courier New" panose="02070309020205020404" pitchFamily="49" charset="0"/>
                <a:cs typeface="Courier New" panose="02070309020205020404" pitchFamily="49" charset="0"/>
              </a:rPr>
              <a:t>(inputs=</a:t>
            </a:r>
            <a:r>
              <a:rPr lang="en-US" sz="1200" b="1" dirty="0">
                <a:solidFill>
                  <a:schemeClr val="accent4">
                    <a:lumMod val="75000"/>
                  </a:schemeClr>
                </a:solidFill>
                <a:latin typeface="Courier New" panose="02070309020205020404" pitchFamily="49" charset="0"/>
                <a:cs typeface="Courier New" panose="02070309020205020404" pitchFamily="49" charset="0"/>
              </a:rPr>
              <a:t>inputs</a:t>
            </a:r>
            <a:r>
              <a:rPr lang="en-US" sz="1200" dirty="0">
                <a:latin typeface="Courier New" panose="02070309020205020404" pitchFamily="49" charset="0"/>
                <a:cs typeface="Courier New" panose="02070309020205020404" pitchFamily="49" charset="0"/>
              </a:rPr>
              <a:t>, outputs=</a:t>
            </a:r>
            <a:r>
              <a:rPr lang="en-US" sz="1200" b="1" dirty="0">
                <a:solidFill>
                  <a:srgbClr val="00B050"/>
                </a:solidFill>
                <a:latin typeface="Courier New" panose="02070309020205020404" pitchFamily="49" charset="0"/>
                <a:cs typeface="Courier New" panose="02070309020205020404" pitchFamily="49" charset="0"/>
              </a:rPr>
              <a:t>x</a:t>
            </a:r>
            <a:r>
              <a:rPr lang="en-US" sz="1200" dirty="0">
                <a:latin typeface="Courier New" panose="02070309020205020404" pitchFamily="49" charset="0"/>
                <a:cs typeface="Courier New" panose="02070309020205020404" pitchFamily="49" charset="0"/>
              </a:rPr>
              <a:t>)</a:t>
            </a:r>
          </a:p>
        </p:txBody>
      </p:sp>
      <p:sp>
        <p:nvSpPr>
          <p:cNvPr id="2" name="Forma Livre: Forma 1">
            <a:extLst>
              <a:ext uri="{FF2B5EF4-FFF2-40B4-BE49-F238E27FC236}">
                <a16:creationId xmlns:a16="http://schemas.microsoft.com/office/drawing/2014/main" id="{49159BBF-34C8-4BC9-85B4-57F88BE2E08F}"/>
              </a:ext>
            </a:extLst>
          </p:cNvPr>
          <p:cNvSpPr/>
          <p:nvPr/>
        </p:nvSpPr>
        <p:spPr>
          <a:xfrm>
            <a:off x="5389418" y="207818"/>
            <a:ext cx="5493327" cy="2514600"/>
          </a:xfrm>
          <a:custGeom>
            <a:avLst/>
            <a:gdLst>
              <a:gd name="connsiteX0" fmla="*/ 6075218 w 6200712"/>
              <a:gd name="connsiteY0" fmla="*/ 2687782 h 2687782"/>
              <a:gd name="connsiteX1" fmla="*/ 5396346 w 6200712"/>
              <a:gd name="connsiteY1" fmla="*/ 498764 h 2687782"/>
              <a:gd name="connsiteX2" fmla="*/ 0 w 6200712"/>
              <a:gd name="connsiteY2" fmla="*/ 0 h 2687782"/>
            </a:gdLst>
            <a:ahLst/>
            <a:cxnLst>
              <a:cxn ang="0">
                <a:pos x="connsiteX0" y="connsiteY0"/>
              </a:cxn>
              <a:cxn ang="0">
                <a:pos x="connsiteX1" y="connsiteY1"/>
              </a:cxn>
              <a:cxn ang="0">
                <a:pos x="connsiteX2" y="connsiteY2"/>
              </a:cxn>
            </a:cxnLst>
            <a:rect l="l" t="t" r="r" b="b"/>
            <a:pathLst>
              <a:path w="6200712" h="2687782">
                <a:moveTo>
                  <a:pt x="6075218" y="2687782"/>
                </a:moveTo>
                <a:cubicBezTo>
                  <a:pt x="6242050" y="1817255"/>
                  <a:pt x="6408882" y="946728"/>
                  <a:pt x="5396346" y="498764"/>
                </a:cubicBezTo>
                <a:cubicBezTo>
                  <a:pt x="4383810" y="50800"/>
                  <a:pt x="2191905" y="25400"/>
                  <a:pt x="0" y="0"/>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Forma Livre: Forma 16">
            <a:extLst>
              <a:ext uri="{FF2B5EF4-FFF2-40B4-BE49-F238E27FC236}">
                <a16:creationId xmlns:a16="http://schemas.microsoft.com/office/drawing/2014/main" id="{9BED6835-344F-4A4C-BFB2-2DF0BC72A8EA}"/>
              </a:ext>
            </a:extLst>
          </p:cNvPr>
          <p:cNvSpPr/>
          <p:nvPr/>
        </p:nvSpPr>
        <p:spPr>
          <a:xfrm>
            <a:off x="5548745" y="2382982"/>
            <a:ext cx="6516405" cy="4322618"/>
          </a:xfrm>
          <a:custGeom>
            <a:avLst/>
            <a:gdLst>
              <a:gd name="connsiteX0" fmla="*/ 5008419 w 6516405"/>
              <a:gd name="connsiteY0" fmla="*/ 0 h 4322618"/>
              <a:gd name="connsiteX1" fmla="*/ 6283037 w 6516405"/>
              <a:gd name="connsiteY1" fmla="*/ 512618 h 4322618"/>
              <a:gd name="connsiteX2" fmla="*/ 6511637 w 6516405"/>
              <a:gd name="connsiteY2" fmla="*/ 1143000 h 4322618"/>
              <a:gd name="connsiteX3" fmla="*/ 6373091 w 6516405"/>
              <a:gd name="connsiteY3" fmla="*/ 2493818 h 4322618"/>
              <a:gd name="connsiteX4" fmla="*/ 5673437 w 6516405"/>
              <a:gd name="connsiteY4" fmla="*/ 3519054 h 4322618"/>
              <a:gd name="connsiteX5" fmla="*/ 5160819 w 6516405"/>
              <a:gd name="connsiteY5" fmla="*/ 3900054 h 4322618"/>
              <a:gd name="connsiteX6" fmla="*/ 4066310 w 6516405"/>
              <a:gd name="connsiteY6" fmla="*/ 4163291 h 4322618"/>
              <a:gd name="connsiteX7" fmla="*/ 0 w 6516405"/>
              <a:gd name="connsiteY7" fmla="*/ 4322618 h 43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405" h="4322618">
                <a:moveTo>
                  <a:pt x="5008419" y="0"/>
                </a:moveTo>
                <a:cubicBezTo>
                  <a:pt x="5520460" y="161059"/>
                  <a:pt x="6032501" y="322118"/>
                  <a:pt x="6283037" y="512618"/>
                </a:cubicBezTo>
                <a:cubicBezTo>
                  <a:pt x="6533573" y="703118"/>
                  <a:pt x="6496628" y="812800"/>
                  <a:pt x="6511637" y="1143000"/>
                </a:cubicBezTo>
                <a:cubicBezTo>
                  <a:pt x="6526646" y="1473200"/>
                  <a:pt x="6512791" y="2097809"/>
                  <a:pt x="6373091" y="2493818"/>
                </a:cubicBezTo>
                <a:cubicBezTo>
                  <a:pt x="6233391" y="2889827"/>
                  <a:pt x="5875482" y="3284681"/>
                  <a:pt x="5673437" y="3519054"/>
                </a:cubicBezTo>
                <a:cubicBezTo>
                  <a:pt x="5471392" y="3753427"/>
                  <a:pt x="5428673" y="3792681"/>
                  <a:pt x="5160819" y="3900054"/>
                </a:cubicBezTo>
                <a:cubicBezTo>
                  <a:pt x="4892965" y="4007427"/>
                  <a:pt x="4926446" y="4092864"/>
                  <a:pt x="4066310" y="4163291"/>
                </a:cubicBezTo>
                <a:cubicBezTo>
                  <a:pt x="3206173" y="4233718"/>
                  <a:pt x="1603086" y="4278168"/>
                  <a:pt x="0" y="4322618"/>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 name="Chave Direita 17">
            <a:extLst>
              <a:ext uri="{FF2B5EF4-FFF2-40B4-BE49-F238E27FC236}">
                <a16:creationId xmlns:a16="http://schemas.microsoft.com/office/drawing/2014/main" id="{EC768C00-6EF7-482B-B69B-FA23BBAB245D}"/>
              </a:ext>
            </a:extLst>
          </p:cNvPr>
          <p:cNvSpPr/>
          <p:nvPr/>
        </p:nvSpPr>
        <p:spPr>
          <a:xfrm flipH="1">
            <a:off x="6407727" y="3363192"/>
            <a:ext cx="304523" cy="1544782"/>
          </a:xfrm>
          <a:prstGeom prst="rightBrace">
            <a:avLst>
              <a:gd name="adj1" fmla="val 8333"/>
              <a:gd name="adj2" fmla="val 49552"/>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 name="CaixaDeTexto 18">
            <a:extLst>
              <a:ext uri="{FF2B5EF4-FFF2-40B4-BE49-F238E27FC236}">
                <a16:creationId xmlns:a16="http://schemas.microsoft.com/office/drawing/2014/main" id="{D33CC3E3-42DE-480D-B756-B101E38E24B5}"/>
              </a:ext>
            </a:extLst>
          </p:cNvPr>
          <p:cNvSpPr txBox="1"/>
          <p:nvPr/>
        </p:nvSpPr>
        <p:spPr>
          <a:xfrm>
            <a:off x="4916557" y="3523444"/>
            <a:ext cx="1641764" cy="1169551"/>
          </a:xfrm>
          <a:prstGeom prst="rect">
            <a:avLst/>
          </a:prstGeom>
          <a:noFill/>
        </p:spPr>
        <p:txBody>
          <a:bodyPr wrap="square" rtlCol="0">
            <a:spAutoFit/>
          </a:bodyPr>
          <a:lstStyle/>
          <a:p>
            <a:pPr algn="r"/>
            <a:r>
              <a:rPr lang="pt-BR" sz="1400" dirty="0" err="1">
                <a:solidFill>
                  <a:schemeClr val="accent3">
                    <a:lumMod val="75000"/>
                  </a:schemeClr>
                </a:solidFill>
              </a:rPr>
              <a:t>Downsampling</a:t>
            </a:r>
            <a:r>
              <a:rPr lang="pt-BR" sz="1400" dirty="0">
                <a:solidFill>
                  <a:schemeClr val="accent3">
                    <a:lumMod val="75000"/>
                  </a:schemeClr>
                </a:solidFill>
              </a:rPr>
              <a:t> </a:t>
            </a:r>
          </a:p>
          <a:p>
            <a:pPr algn="r"/>
            <a:endParaRPr lang="pt-BR" sz="1400" dirty="0">
              <a:solidFill>
                <a:schemeClr val="accent3">
                  <a:lumMod val="75000"/>
                </a:schemeClr>
              </a:solidFill>
            </a:endParaRPr>
          </a:p>
          <a:p>
            <a:pPr algn="r"/>
            <a:endParaRPr lang="pt-BR" sz="1400" dirty="0">
              <a:solidFill>
                <a:schemeClr val="accent3">
                  <a:lumMod val="75000"/>
                </a:schemeClr>
              </a:solidFill>
            </a:endParaRPr>
          </a:p>
          <a:p>
            <a:pPr algn="r"/>
            <a:r>
              <a:rPr lang="pt-BR" sz="1400" dirty="0" err="1">
                <a:solidFill>
                  <a:schemeClr val="accent3">
                    <a:lumMod val="75000"/>
                  </a:schemeClr>
                </a:solidFill>
              </a:rPr>
              <a:t>Upsampling</a:t>
            </a:r>
            <a:endParaRPr lang="pt-BR" sz="1400" dirty="0">
              <a:solidFill>
                <a:schemeClr val="accent3">
                  <a:lumMod val="75000"/>
                </a:schemeClr>
              </a:solidFill>
            </a:endParaRPr>
          </a:p>
          <a:p>
            <a:pPr algn="r"/>
            <a:r>
              <a:rPr lang="pt-BR" sz="1400" dirty="0">
                <a:solidFill>
                  <a:schemeClr val="accent3">
                    <a:lumMod val="75000"/>
                  </a:schemeClr>
                </a:solidFill>
              </a:rPr>
              <a:t>Conexões de salto</a:t>
            </a:r>
            <a:endParaRPr lang="en-US" sz="1400" dirty="0">
              <a:solidFill>
                <a:schemeClr val="accent3">
                  <a:lumMod val="75000"/>
                </a:schemeClr>
              </a:solidFill>
            </a:endParaRPr>
          </a:p>
        </p:txBody>
      </p:sp>
    </p:spTree>
    <p:extLst>
      <p:ext uri="{BB962C8B-B14F-4D97-AF65-F5344CB8AC3E}">
        <p14:creationId xmlns:p14="http://schemas.microsoft.com/office/powerpoint/2010/main" val="31001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2184913"/>
            <a:ext cx="10515600" cy="897724"/>
          </a:xfrm>
        </p:spPr>
        <p:txBody>
          <a:bodyPr>
            <a:normAutofit/>
          </a:bodyPr>
          <a:lstStyle/>
          <a:p>
            <a:pPr marL="0" indent="0" algn="just">
              <a:buNone/>
            </a:pPr>
            <a:r>
              <a:rPr lang="pt-BR" sz="1800" dirty="0"/>
              <a:t>Uma vez definido o modelo, a compilação foi realizada. Nesse processo, é definido o tipo de otimizador, a função perda/</a:t>
            </a:r>
            <a:r>
              <a:rPr lang="pt-BR" sz="1800" i="1" dirty="0" err="1"/>
              <a:t>loss</a:t>
            </a:r>
            <a:r>
              <a:rPr lang="pt-BR" sz="1800" dirty="0"/>
              <a:t> (uma função utilizada para determinar até que ponto os valores previstos se desviam dos valores reais durante o treinamento) e as métricas de avaliação de desempenho.</a:t>
            </a:r>
          </a:p>
          <a:p>
            <a:pPr marL="0" indent="0" algn="just">
              <a:buNone/>
            </a:pPr>
            <a:endParaRPr lang="en-US" sz="1800"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CaixaDeTexto 1">
            <a:extLst>
              <a:ext uri="{FF2B5EF4-FFF2-40B4-BE49-F238E27FC236}">
                <a16:creationId xmlns:a16="http://schemas.microsoft.com/office/drawing/2014/main" id="{D3C88F80-E59F-4A39-99E3-4C50FDAC2182}"/>
              </a:ext>
            </a:extLst>
          </p:cNvPr>
          <p:cNvSpPr txBox="1"/>
          <p:nvPr/>
        </p:nvSpPr>
        <p:spPr>
          <a:xfrm>
            <a:off x="2343324" y="3276984"/>
            <a:ext cx="7810151" cy="738664"/>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model = </a:t>
            </a:r>
            <a:r>
              <a:rPr lang="en-US" sz="1400" dirty="0" err="1">
                <a:latin typeface="Courier New" panose="02070309020205020404" pitchFamily="49" charset="0"/>
                <a:cs typeface="Courier New" panose="02070309020205020404" pitchFamily="49" charset="0"/>
              </a:rPr>
              <a:t>unet_model</a:t>
            </a:r>
            <a:r>
              <a:rPr lang="en-US" sz="1400" dirty="0">
                <a:latin typeface="Courier New" panose="02070309020205020404" pitchFamily="49" charset="0"/>
                <a:cs typeface="Courier New" panose="02070309020205020404" pitchFamily="49" charset="0"/>
              </a:rPr>
              <a:t>(OUTPUT_CHANNELS)</a:t>
            </a:r>
          </a:p>
          <a:p>
            <a:r>
              <a:rPr lang="en-US" sz="1400" dirty="0" err="1">
                <a:latin typeface="Courier New" panose="02070309020205020404" pitchFamily="49" charset="0"/>
                <a:cs typeface="Courier New" panose="02070309020205020404" pitchFamily="49" charset="0"/>
              </a:rPr>
              <a:t>model.</a:t>
            </a:r>
            <a:r>
              <a:rPr lang="en-US" sz="1400" b="1" dirty="0" err="1">
                <a:latin typeface="Courier New" panose="02070309020205020404" pitchFamily="49" charset="0"/>
                <a:cs typeface="Courier New" panose="02070309020205020404" pitchFamily="49" charset="0"/>
              </a:rPr>
              <a:t>compile</a:t>
            </a:r>
            <a:r>
              <a:rPr lang="en-US" sz="1400" dirty="0">
                <a:latin typeface="Courier New" panose="02070309020205020404" pitchFamily="49" charset="0"/>
                <a:cs typeface="Courier New" panose="02070309020205020404" pitchFamily="49" charset="0"/>
              </a:rPr>
              <a:t>(optimizer=</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adam</a:t>
            </a:r>
            <a:r>
              <a:rPr lang="en-US" sz="1400" dirty="0">
                <a:latin typeface="Courier New" panose="02070309020205020404" pitchFamily="49" charset="0"/>
                <a:cs typeface="Courier New" panose="02070309020205020404" pitchFamily="49" charset="0"/>
              </a:rPr>
              <a:t>', loss=</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sparse_categorical_crossentropy</a:t>
            </a:r>
            <a:r>
              <a:rPr lang="en-US" sz="1400" b="1"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metrics=[</a:t>
            </a:r>
            <a:r>
              <a:rPr lang="en-US" sz="1400" b="1" dirty="0">
                <a:latin typeface="Courier New" panose="02070309020205020404" pitchFamily="49" charset="0"/>
                <a:cs typeface="Courier New" panose="02070309020205020404" pitchFamily="49" charset="0"/>
              </a:rPr>
              <a:t>'accuracy'</a:t>
            </a:r>
            <a:r>
              <a:rPr lang="en-US" sz="1400" dirty="0">
                <a:latin typeface="Courier New" panose="02070309020205020404" pitchFamily="49" charset="0"/>
                <a:cs typeface="Courier New" panose="02070309020205020404" pitchFamily="49" charset="0"/>
              </a:rPr>
              <a:t>])</a:t>
            </a:r>
          </a:p>
        </p:txBody>
      </p:sp>
      <p:sp>
        <p:nvSpPr>
          <p:cNvPr id="8" name="Espaço Reservado para Conteúdo 4">
            <a:extLst>
              <a:ext uri="{FF2B5EF4-FFF2-40B4-BE49-F238E27FC236}">
                <a16:creationId xmlns:a16="http://schemas.microsoft.com/office/drawing/2014/main" id="{19F1BD6E-2AB6-4248-AF87-2F1640E31264}"/>
              </a:ext>
            </a:extLst>
          </p:cNvPr>
          <p:cNvSpPr txBox="1">
            <a:spLocks/>
          </p:cNvSpPr>
          <p:nvPr/>
        </p:nvSpPr>
        <p:spPr>
          <a:xfrm>
            <a:off x="838200" y="4209994"/>
            <a:ext cx="10515600" cy="1809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O uso dessa função de perda é devido ao fato de que a rede está tentando atribuir um rótulo à cada pixel, como se fosse a previsão de várias classes. Na máscara, cada pixel possui um valor. A rede emite três canais, onde cada um tenta aprender a prever uma classe. Esse tipo de função é recomendada para essa situação. A partir da saída da rede, o rótulo atribuído ao pixel é o canal que obteve valor mais alto.</a:t>
            </a:r>
          </a:p>
          <a:p>
            <a:pPr marL="0" indent="0" algn="just">
              <a:buFont typeface="Arial" panose="020B0604020202020204" pitchFamily="34" charset="0"/>
              <a:buNone/>
            </a:pPr>
            <a:endParaRPr lang="en-US" sz="1800" dirty="0"/>
          </a:p>
        </p:txBody>
      </p:sp>
    </p:spTree>
    <p:extLst>
      <p:ext uri="{BB962C8B-B14F-4D97-AF65-F5344CB8AC3E}">
        <p14:creationId xmlns:p14="http://schemas.microsoft.com/office/powerpoint/2010/main" val="3223880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6719478" y="589661"/>
            <a:ext cx="5374940" cy="1453316"/>
          </a:xfrm>
        </p:spPr>
        <p:txBody>
          <a:bodyPr>
            <a:normAutofit/>
          </a:bodyPr>
          <a:lstStyle/>
          <a:p>
            <a:pPr marL="0" indent="0" algn="just">
              <a:buNone/>
            </a:pPr>
            <a:r>
              <a:rPr lang="pt-BR" sz="1800" dirty="0"/>
              <a:t>11 épocas:</a:t>
            </a:r>
            <a:endParaRPr lang="en-US" sz="1800"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a:extLst>
              <a:ext uri="{FF2B5EF4-FFF2-40B4-BE49-F238E27FC236}">
                <a16:creationId xmlns:a16="http://schemas.microsoft.com/office/drawing/2014/main" id="{0CD8BBDB-91AC-4B12-AF5F-34BE405F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45" y="4430142"/>
            <a:ext cx="4481059" cy="14533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722518-4527-4FEE-A3E2-149DE3870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940" y="956523"/>
            <a:ext cx="4481060" cy="1453317"/>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4">
            <a:extLst>
              <a:ext uri="{FF2B5EF4-FFF2-40B4-BE49-F238E27FC236}">
                <a16:creationId xmlns:a16="http://schemas.microsoft.com/office/drawing/2014/main" id="{35EF054F-FAD3-4E6E-862F-525775FF2E75}"/>
              </a:ext>
            </a:extLst>
          </p:cNvPr>
          <p:cNvSpPr txBox="1">
            <a:spLocks/>
          </p:cNvSpPr>
          <p:nvPr/>
        </p:nvSpPr>
        <p:spPr>
          <a:xfrm>
            <a:off x="873460" y="4063280"/>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5 épocas:</a:t>
            </a:r>
            <a:endParaRPr lang="en-US" sz="1800" dirty="0"/>
          </a:p>
        </p:txBody>
      </p:sp>
      <p:pic>
        <p:nvPicPr>
          <p:cNvPr id="3080" name="Picture 8">
            <a:extLst>
              <a:ext uri="{FF2B5EF4-FFF2-40B4-BE49-F238E27FC236}">
                <a16:creationId xmlns:a16="http://schemas.microsoft.com/office/drawing/2014/main" id="{237A744D-6BFD-4298-92BF-249B3A54D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696" y="2976825"/>
            <a:ext cx="4481059" cy="1453317"/>
          </a:xfrm>
          <a:prstGeom prst="rect">
            <a:avLst/>
          </a:prstGeom>
          <a:noFill/>
          <a:extLst>
            <a:ext uri="{909E8E84-426E-40DD-AFC4-6F175D3DCCD1}">
              <a14:hiddenFill xmlns:a14="http://schemas.microsoft.com/office/drawing/2010/main">
                <a:solidFill>
                  <a:srgbClr val="FFFFFF"/>
                </a:solidFill>
              </a14:hiddenFill>
            </a:ext>
          </a:extLst>
        </p:spPr>
      </p:pic>
      <p:sp>
        <p:nvSpPr>
          <p:cNvPr id="12" name="Espaço Reservado para Conteúdo 4">
            <a:extLst>
              <a:ext uri="{FF2B5EF4-FFF2-40B4-BE49-F238E27FC236}">
                <a16:creationId xmlns:a16="http://schemas.microsoft.com/office/drawing/2014/main" id="{F0C78084-6156-42B9-A627-5D10DED0B6D2}"/>
              </a:ext>
            </a:extLst>
          </p:cNvPr>
          <p:cNvSpPr txBox="1">
            <a:spLocks/>
          </p:cNvSpPr>
          <p:nvPr/>
        </p:nvSpPr>
        <p:spPr>
          <a:xfrm>
            <a:off x="6734819" y="2609963"/>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15 épocas:</a:t>
            </a:r>
            <a:endParaRPr lang="en-US" sz="1800" dirty="0"/>
          </a:p>
        </p:txBody>
      </p:sp>
      <p:sp>
        <p:nvSpPr>
          <p:cNvPr id="13" name="Espaço Reservado para Conteúdo 4">
            <a:extLst>
              <a:ext uri="{FF2B5EF4-FFF2-40B4-BE49-F238E27FC236}">
                <a16:creationId xmlns:a16="http://schemas.microsoft.com/office/drawing/2014/main" id="{67B443E7-BEC8-4383-8422-29464C948F72}"/>
              </a:ext>
            </a:extLst>
          </p:cNvPr>
          <p:cNvSpPr txBox="1">
            <a:spLocks/>
          </p:cNvSpPr>
          <p:nvPr/>
        </p:nvSpPr>
        <p:spPr>
          <a:xfrm>
            <a:off x="6734819" y="4630265"/>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20 épocas:</a:t>
            </a:r>
            <a:endParaRPr lang="en-US" sz="1800" dirty="0"/>
          </a:p>
        </p:txBody>
      </p:sp>
      <p:pic>
        <p:nvPicPr>
          <p:cNvPr id="3082" name="Picture 10">
            <a:extLst>
              <a:ext uri="{FF2B5EF4-FFF2-40B4-BE49-F238E27FC236}">
                <a16:creationId xmlns:a16="http://schemas.microsoft.com/office/drawing/2014/main" id="{D0BFBD91-90D4-4D5B-940C-2B841F77B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819" y="4928799"/>
            <a:ext cx="4481060" cy="145331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F0578B9-3A45-4CDE-A258-F850F6FAA937}"/>
              </a:ext>
            </a:extLst>
          </p:cNvPr>
          <p:cNvSpPr txBox="1"/>
          <p:nvPr/>
        </p:nvSpPr>
        <p:spPr>
          <a:xfrm>
            <a:off x="8592084" y="6382115"/>
            <a:ext cx="2623795" cy="307777"/>
          </a:xfrm>
          <a:prstGeom prst="rect">
            <a:avLst/>
          </a:prstGeom>
          <a:noFill/>
        </p:spPr>
        <p:txBody>
          <a:bodyPr wrap="none" rtlCol="0">
            <a:spAutoFit/>
          </a:bodyPr>
          <a:lstStyle/>
          <a:p>
            <a:pPr algn="r"/>
            <a:r>
              <a:rPr lang="pt-BR" sz="1400" dirty="0">
                <a:solidFill>
                  <a:schemeClr val="accent3">
                    <a:lumMod val="75000"/>
                  </a:schemeClr>
                </a:solidFill>
              </a:rPr>
              <a:t>Tempo total: 2 horas e 5 minutos</a:t>
            </a:r>
            <a:endParaRPr lang="en-US" sz="1400" dirty="0">
              <a:solidFill>
                <a:schemeClr val="accent3">
                  <a:lumMod val="75000"/>
                </a:schemeClr>
              </a:solidFill>
            </a:endParaRPr>
          </a:p>
        </p:txBody>
      </p:sp>
      <p:pic>
        <p:nvPicPr>
          <p:cNvPr id="3084" name="Picture 12">
            <a:extLst>
              <a:ext uri="{FF2B5EF4-FFF2-40B4-BE49-F238E27FC236}">
                <a16:creationId xmlns:a16="http://schemas.microsoft.com/office/drawing/2014/main" id="{141DD83C-A99F-4EC9-88B5-6B17379E2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001" y="2128083"/>
            <a:ext cx="4481060" cy="1453317"/>
          </a:xfrm>
          <a:prstGeom prst="rect">
            <a:avLst/>
          </a:prstGeom>
          <a:noFill/>
          <a:extLst>
            <a:ext uri="{909E8E84-426E-40DD-AFC4-6F175D3DCCD1}">
              <a14:hiddenFill xmlns:a14="http://schemas.microsoft.com/office/drawing/2010/main">
                <a:solidFill>
                  <a:srgbClr val="FFFFFF"/>
                </a:solidFill>
              </a14:hiddenFill>
            </a:ext>
          </a:extLst>
        </p:spPr>
      </p:pic>
      <p:sp>
        <p:nvSpPr>
          <p:cNvPr id="18" name="Espaço Reservado para Conteúdo 4">
            <a:extLst>
              <a:ext uri="{FF2B5EF4-FFF2-40B4-BE49-F238E27FC236}">
                <a16:creationId xmlns:a16="http://schemas.microsoft.com/office/drawing/2014/main" id="{5683F024-AE77-4563-A0C5-381B26573075}"/>
              </a:ext>
            </a:extLst>
          </p:cNvPr>
          <p:cNvSpPr txBox="1">
            <a:spLocks/>
          </p:cNvSpPr>
          <p:nvPr/>
        </p:nvSpPr>
        <p:spPr>
          <a:xfrm>
            <a:off x="879216" y="1791782"/>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Antes do treinamento:</a:t>
            </a:r>
            <a:endParaRPr lang="en-US" sz="1800" dirty="0"/>
          </a:p>
        </p:txBody>
      </p:sp>
    </p:spTree>
    <p:extLst>
      <p:ext uri="{BB962C8B-B14F-4D97-AF65-F5344CB8AC3E}">
        <p14:creationId xmlns:p14="http://schemas.microsoft.com/office/powerpoint/2010/main" val="312619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90688"/>
            <a:ext cx="10515600" cy="4361415"/>
          </a:xfrm>
        </p:spPr>
        <p:txBody>
          <a:bodyPr>
            <a:normAutofit/>
          </a:bodyPr>
          <a:lstStyle/>
          <a:p>
            <a:pPr marL="0" indent="0" algn="just">
              <a:buNone/>
            </a:pPr>
            <a:r>
              <a:rPr lang="pt-BR" sz="2400" dirty="0"/>
              <a:t>Algumas das características em comum das </a:t>
            </a:r>
            <a:r>
              <a:rPr lang="pt-BR" sz="2400" i="1" dirty="0" err="1"/>
              <a:t>ANNs</a:t>
            </a:r>
            <a:r>
              <a:rPr lang="pt-BR" sz="2400" dirty="0"/>
              <a:t> com o sistema nervoso são:</a:t>
            </a:r>
          </a:p>
          <a:p>
            <a:pPr lvl="1" algn="just">
              <a:buFontTx/>
              <a:buChar char="-"/>
            </a:pPr>
            <a:r>
              <a:rPr lang="pt-BR" sz="2000" dirty="0"/>
              <a:t>Os neurônios (ou nós) são elementos simples de processamento de informações;</a:t>
            </a:r>
          </a:p>
          <a:p>
            <a:pPr lvl="1" algn="just">
              <a:buFontTx/>
              <a:buChar char="-"/>
            </a:pPr>
            <a:r>
              <a:rPr lang="pt-BR" sz="2000" dirty="0"/>
              <a:t>Os neurônios recebem e/ou enviam estímulos de e para outros neurônios e o ambiente;</a:t>
            </a:r>
          </a:p>
          <a:p>
            <a:pPr lvl="1" algn="just">
              <a:buFontTx/>
              <a:buChar char="-"/>
            </a:pPr>
            <a:r>
              <a:rPr lang="pt-BR" sz="2000" dirty="0"/>
              <a:t>A conexão desses neurônios podem formar redes (neurais);</a:t>
            </a:r>
          </a:p>
          <a:p>
            <a:pPr lvl="1" algn="just">
              <a:buFontTx/>
              <a:buChar char="-"/>
            </a:pPr>
            <a:r>
              <a:rPr lang="pt-BR" sz="2000" dirty="0"/>
              <a:t>A transmissão de informações entre neurônios é feita por elos/conexões chamados sinapses;</a:t>
            </a:r>
          </a:p>
          <a:p>
            <a:pPr lvl="1" algn="just">
              <a:buFontTx/>
              <a:buChar char="-"/>
            </a:pPr>
            <a:r>
              <a:rPr lang="pt-BR" sz="2000" dirty="0"/>
              <a:t>A importância/eficiência de uma sinapse (dada por um valor de peso ou força associado) corresponde a informação armazenada no neurônio;</a:t>
            </a:r>
          </a:p>
          <a:p>
            <a:pPr lvl="1" algn="just">
              <a:buFontTx/>
              <a:buChar char="-"/>
            </a:pPr>
            <a:r>
              <a:rPr lang="pt-BR" sz="2000" dirty="0"/>
              <a:t>O processo de aprendizado é responsável por adquirir o conhecimento do ambiente, nele, a força das conexões (os pesos) são adaptados ao estímulo do ambiente.</a:t>
            </a:r>
          </a:p>
          <a:p>
            <a:pPr marL="0" indent="0" algn="just">
              <a:buNone/>
            </a:pPr>
            <a:r>
              <a:rPr lang="pt-BR" sz="2400" dirty="0"/>
              <a:t>O conhecimento fica armazenado nas forças das conexões entre neurônios que permitem que padrões sejam recriados. O aprendizado busca encontrar conexões ideias para produzir padrões satisfatórios de acordo com algumas circunstâncias.</a:t>
            </a:r>
          </a:p>
          <a:p>
            <a:pPr lvl="1" algn="just">
              <a:buFontTx/>
              <a:buChar char="-"/>
            </a:pPr>
            <a:endParaRPr lang="pt-BR" sz="2000" dirty="0"/>
          </a:p>
          <a:p>
            <a:pPr algn="just">
              <a:buFontTx/>
              <a:buChar char="-"/>
            </a:pPr>
            <a:endParaRPr lang="pt-BR" sz="2400" dirty="0"/>
          </a:p>
        </p:txBody>
      </p:sp>
    </p:spTree>
    <p:extLst>
      <p:ext uri="{BB962C8B-B14F-4D97-AF65-F5344CB8AC3E}">
        <p14:creationId xmlns:p14="http://schemas.microsoft.com/office/powerpoint/2010/main" val="3400810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1657260"/>
            <a:ext cx="4675909" cy="419741"/>
          </a:xfrm>
        </p:spPr>
        <p:txBody>
          <a:bodyPr>
            <a:normAutofit/>
          </a:bodyPr>
          <a:lstStyle/>
          <a:p>
            <a:pPr marL="0" indent="0" algn="just">
              <a:buNone/>
            </a:pPr>
            <a:r>
              <a:rPr lang="pt-BR" sz="1600" dirty="0"/>
              <a:t>Dados numéricos do treinamento:</a:t>
            </a:r>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41D5C209-81F8-4A1A-8286-EE9416E0D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23698"/>
            <a:ext cx="3322493" cy="239288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8FD2D4A-84F1-493D-BADD-8369AA3B99BD}"/>
              </a:ext>
            </a:extLst>
          </p:cNvPr>
          <p:cNvSpPr txBox="1"/>
          <p:nvPr/>
        </p:nvSpPr>
        <p:spPr>
          <a:xfrm>
            <a:off x="1165804" y="4783644"/>
            <a:ext cx="2941831" cy="1200329"/>
          </a:xfrm>
          <a:prstGeom prst="rect">
            <a:avLst/>
          </a:prstGeom>
          <a:noFill/>
        </p:spPr>
        <p:txBody>
          <a:bodyPr wrap="none" rtlCol="0">
            <a:spAutoFit/>
          </a:bodyPr>
          <a:lstStyle/>
          <a:p>
            <a:r>
              <a:rPr lang="en-US" b="1" dirty="0">
                <a:solidFill>
                  <a:srgbClr val="FF0000"/>
                </a:solidFill>
                <a:latin typeface="Courier New" panose="02070309020205020404" pitchFamily="49" charset="0"/>
                <a:cs typeface="Courier New" panose="02070309020205020404" pitchFamily="49" charset="0"/>
              </a:rPr>
              <a:t>loss</a:t>
            </a:r>
            <a:r>
              <a:rPr lang="en-US" dirty="0">
                <a:latin typeface="Courier New" panose="02070309020205020404" pitchFamily="49" charset="0"/>
                <a:cs typeface="Courier New" panose="02070309020205020404" pitchFamily="49" charset="0"/>
              </a:rPr>
              <a:t>: 0.1404</a:t>
            </a:r>
          </a:p>
          <a:p>
            <a:r>
              <a:rPr lang="en-US" dirty="0">
                <a:latin typeface="Courier New" panose="02070309020205020404" pitchFamily="49" charset="0"/>
                <a:cs typeface="Courier New" panose="02070309020205020404" pitchFamily="49" charset="0"/>
              </a:rPr>
              <a:t>accuracy: 0.9361</a:t>
            </a:r>
          </a:p>
          <a:p>
            <a:r>
              <a:rPr lang="en-US" b="1" dirty="0" err="1">
                <a:solidFill>
                  <a:srgbClr val="0000FF"/>
                </a:solidFill>
                <a:latin typeface="Courier New" panose="02070309020205020404" pitchFamily="49" charset="0"/>
                <a:cs typeface="Courier New" panose="02070309020205020404" pitchFamily="49" charset="0"/>
              </a:rPr>
              <a:t>val_loss</a:t>
            </a:r>
            <a:r>
              <a:rPr lang="en-US" dirty="0">
                <a:latin typeface="Courier New" panose="02070309020205020404" pitchFamily="49" charset="0"/>
                <a:cs typeface="Courier New" panose="02070309020205020404" pitchFamily="49" charset="0"/>
              </a:rPr>
              <a:t>: 0.3264</a:t>
            </a:r>
          </a:p>
          <a:p>
            <a:r>
              <a:rPr lang="en-US" dirty="0" err="1">
                <a:latin typeface="Courier New" panose="02070309020205020404" pitchFamily="49" charset="0"/>
                <a:cs typeface="Courier New" panose="02070309020205020404" pitchFamily="49" charset="0"/>
              </a:rPr>
              <a:t>val_accuracy</a:t>
            </a:r>
            <a:r>
              <a:rPr lang="en-US" dirty="0">
                <a:latin typeface="Courier New" panose="02070309020205020404" pitchFamily="49" charset="0"/>
                <a:cs typeface="Courier New" panose="02070309020205020404" pitchFamily="49" charset="0"/>
              </a:rPr>
              <a:t>: 0.8908</a:t>
            </a:r>
          </a:p>
        </p:txBody>
      </p:sp>
      <p:sp>
        <p:nvSpPr>
          <p:cNvPr id="12" name="Forma Livre: Forma 11">
            <a:extLst>
              <a:ext uri="{FF2B5EF4-FFF2-40B4-BE49-F238E27FC236}">
                <a16:creationId xmlns:a16="http://schemas.microsoft.com/office/drawing/2014/main" id="{B7F6AD60-7589-418E-A31C-20A6A4CDBF89}"/>
              </a:ext>
            </a:extLst>
          </p:cNvPr>
          <p:cNvSpPr/>
          <p:nvPr/>
        </p:nvSpPr>
        <p:spPr>
          <a:xfrm>
            <a:off x="3775364" y="3395801"/>
            <a:ext cx="717871" cy="1626472"/>
          </a:xfrm>
          <a:custGeom>
            <a:avLst/>
            <a:gdLst>
              <a:gd name="connsiteX0" fmla="*/ 290945 w 717871"/>
              <a:gd name="connsiteY0" fmla="*/ 102472 h 1626472"/>
              <a:gd name="connsiteX1" fmla="*/ 685800 w 717871"/>
              <a:gd name="connsiteY1" fmla="*/ 74763 h 1626472"/>
              <a:gd name="connsiteX2" fmla="*/ 616527 w 717871"/>
              <a:gd name="connsiteY2" fmla="*/ 940672 h 1626472"/>
              <a:gd name="connsiteX3" fmla="*/ 0 w 717871"/>
              <a:gd name="connsiteY3" fmla="*/ 1626472 h 1626472"/>
            </a:gdLst>
            <a:ahLst/>
            <a:cxnLst>
              <a:cxn ang="0">
                <a:pos x="connsiteX0" y="connsiteY0"/>
              </a:cxn>
              <a:cxn ang="0">
                <a:pos x="connsiteX1" y="connsiteY1"/>
              </a:cxn>
              <a:cxn ang="0">
                <a:pos x="connsiteX2" y="connsiteY2"/>
              </a:cxn>
              <a:cxn ang="0">
                <a:pos x="connsiteX3" y="connsiteY3"/>
              </a:cxn>
            </a:cxnLst>
            <a:rect l="l" t="t" r="r" b="b"/>
            <a:pathLst>
              <a:path w="717871" h="1626472">
                <a:moveTo>
                  <a:pt x="290945" y="102472"/>
                </a:moveTo>
                <a:cubicBezTo>
                  <a:pt x="461240" y="18767"/>
                  <a:pt x="631536" y="-64937"/>
                  <a:pt x="685800" y="74763"/>
                </a:cubicBezTo>
                <a:cubicBezTo>
                  <a:pt x="740064" y="214463"/>
                  <a:pt x="730827" y="682054"/>
                  <a:pt x="616527" y="940672"/>
                </a:cubicBezTo>
                <a:cubicBezTo>
                  <a:pt x="502227" y="1199290"/>
                  <a:pt x="251113" y="1412881"/>
                  <a:pt x="0" y="1626472"/>
                </a:cubicBezTo>
              </a:path>
            </a:pathLst>
          </a:custGeom>
          <a:ln w="127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Elipse 12">
            <a:extLst>
              <a:ext uri="{FF2B5EF4-FFF2-40B4-BE49-F238E27FC236}">
                <a16:creationId xmlns:a16="http://schemas.microsoft.com/office/drawing/2014/main" id="{D722B25A-B753-43AB-BD1D-82EEF343267D}"/>
              </a:ext>
            </a:extLst>
          </p:cNvPr>
          <p:cNvSpPr/>
          <p:nvPr/>
        </p:nvSpPr>
        <p:spPr>
          <a:xfrm>
            <a:off x="3886243" y="3459037"/>
            <a:ext cx="200653" cy="228600"/>
          </a:xfrm>
          <a:prstGeom prst="ellipse">
            <a:avLst/>
          </a:prstGeom>
          <a:no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5" name="Conector reto 14">
            <a:extLst>
              <a:ext uri="{FF2B5EF4-FFF2-40B4-BE49-F238E27FC236}">
                <a16:creationId xmlns:a16="http://schemas.microsoft.com/office/drawing/2014/main" id="{DDF1AF37-5A0B-4D4D-94D8-600E0621D52A}"/>
              </a:ext>
            </a:extLst>
          </p:cNvPr>
          <p:cNvCxnSpPr/>
          <p:nvPr/>
        </p:nvCxnSpPr>
        <p:spPr>
          <a:xfrm>
            <a:off x="3986569" y="3687637"/>
            <a:ext cx="0" cy="25398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Espaço Reservado para Conteúdo 4">
            <a:extLst>
              <a:ext uri="{FF2B5EF4-FFF2-40B4-BE49-F238E27FC236}">
                <a16:creationId xmlns:a16="http://schemas.microsoft.com/office/drawing/2014/main" id="{AAC53EB3-176B-4F66-9B53-C30C44633195}"/>
              </a:ext>
            </a:extLst>
          </p:cNvPr>
          <p:cNvSpPr txBox="1">
            <a:spLocks/>
          </p:cNvSpPr>
          <p:nvPr/>
        </p:nvSpPr>
        <p:spPr>
          <a:xfrm>
            <a:off x="6479561" y="641666"/>
            <a:ext cx="4675909" cy="419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sz="1600" dirty="0"/>
              <a:t>Previsões com dados de teste:</a:t>
            </a:r>
          </a:p>
        </p:txBody>
      </p:sp>
      <p:pic>
        <p:nvPicPr>
          <p:cNvPr id="6148" name="Picture 4">
            <a:extLst>
              <a:ext uri="{FF2B5EF4-FFF2-40B4-BE49-F238E27FC236}">
                <a16:creationId xmlns:a16="http://schemas.microsoft.com/office/drawing/2014/main" id="{F1555936-12A8-4217-B40F-6A0EA97A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66" y="4691203"/>
            <a:ext cx="5566901" cy="18054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1E3D675-6808-4735-9703-E1CFA0414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067" y="1061407"/>
            <a:ext cx="5566903" cy="18054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3C77139-AC80-412C-AAFA-3C95CD27E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4066" y="2876305"/>
            <a:ext cx="5566903" cy="180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924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a:extLst>
              <a:ext uri="{FF2B5EF4-FFF2-40B4-BE49-F238E27FC236}">
                <a16:creationId xmlns:a16="http://schemas.microsoft.com/office/drawing/2014/main" id="{5C01D518-91B7-4EBB-AF35-4723670E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267" y="280258"/>
            <a:ext cx="1692448" cy="6297483"/>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F5DCE8A5-A829-453C-9C37-158A8DC2E795}"/>
              </a:ext>
            </a:extLst>
          </p:cNvPr>
          <p:cNvSpPr txBox="1"/>
          <p:nvPr/>
        </p:nvSpPr>
        <p:spPr>
          <a:xfrm>
            <a:off x="835457" y="1677141"/>
            <a:ext cx="7035580" cy="369332"/>
          </a:xfrm>
          <a:prstGeom prst="rect">
            <a:avLst/>
          </a:prstGeom>
          <a:noFill/>
        </p:spPr>
        <p:txBody>
          <a:bodyPr wrap="none" rtlCol="0">
            <a:spAutoFit/>
          </a:bodyPr>
          <a:lstStyle/>
          <a:p>
            <a:pPr marL="285750" indent="-285750">
              <a:buFont typeface="Arial" panose="020B0604020202020204" pitchFamily="34" charset="0"/>
              <a:buChar char="•"/>
            </a:pPr>
            <a:r>
              <a:rPr lang="pt-BR" dirty="0"/>
              <a:t>10 pesos da camada: </a:t>
            </a:r>
            <a:r>
              <a:rPr lang="pt-BR" dirty="0">
                <a:latin typeface="Courier New" panose="02070309020205020404" pitchFamily="49" charset="0"/>
                <a:cs typeface="Courier New" panose="02070309020205020404" pitchFamily="49" charset="0"/>
              </a:rPr>
              <a:t>conv2d_transpose_4 (3, 3, 3, 160)</a:t>
            </a:r>
            <a:endParaRPr lang="en-US" dirty="0">
              <a:latin typeface="Courier New" panose="02070309020205020404" pitchFamily="49" charset="0"/>
              <a:cs typeface="Courier New" panose="02070309020205020404" pitchFamily="49" charset="0"/>
            </a:endParaRPr>
          </a:p>
        </p:txBody>
      </p:sp>
      <p:pic>
        <p:nvPicPr>
          <p:cNvPr id="7178" name="Picture 10">
            <a:extLst>
              <a:ext uri="{FF2B5EF4-FFF2-40B4-BE49-F238E27FC236}">
                <a16:creationId xmlns:a16="http://schemas.microsoft.com/office/drawing/2014/main" id="{3326B0FB-FEDC-46FD-B31E-CC96F1C0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134" y="3247599"/>
            <a:ext cx="34861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2A67F0AF-F0B6-4C86-90A9-0BD6F8D6F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586" y="3247599"/>
            <a:ext cx="3169949" cy="3231284"/>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0A950723-2430-4A85-8EEC-2CC3B0B822CC}"/>
              </a:ext>
            </a:extLst>
          </p:cNvPr>
          <p:cNvSpPr txBox="1"/>
          <p:nvPr/>
        </p:nvSpPr>
        <p:spPr>
          <a:xfrm>
            <a:off x="835457" y="2723983"/>
            <a:ext cx="5549083" cy="369332"/>
          </a:xfrm>
          <a:prstGeom prst="rect">
            <a:avLst/>
          </a:prstGeom>
          <a:noFill/>
        </p:spPr>
        <p:txBody>
          <a:bodyPr wrap="none" rtlCol="0">
            <a:spAutoFit/>
          </a:bodyPr>
          <a:lstStyle/>
          <a:p>
            <a:pPr marL="285750" indent="-285750">
              <a:buFont typeface="Arial" panose="020B0604020202020204" pitchFamily="34" charset="0"/>
              <a:buChar char="•"/>
            </a:pPr>
            <a:r>
              <a:rPr lang="pt-BR" i="1" dirty="0" err="1"/>
              <a:t>Feature</a:t>
            </a:r>
            <a:r>
              <a:rPr lang="pt-BR" i="1" dirty="0"/>
              <a:t> </a:t>
            </a:r>
            <a:r>
              <a:rPr lang="pt-BR" i="1" dirty="0" err="1"/>
              <a:t>map</a:t>
            </a:r>
            <a:r>
              <a:rPr lang="pt-BR" i="1" dirty="0"/>
              <a:t> </a:t>
            </a:r>
            <a:r>
              <a:rPr lang="pt-BR" dirty="0"/>
              <a:t>de uma imagem: </a:t>
            </a:r>
            <a:r>
              <a:rPr lang="pt-BR" dirty="0">
                <a:latin typeface="Courier New" panose="02070309020205020404" pitchFamily="49" charset="0"/>
                <a:cs typeface="Courier New" panose="02070309020205020404" pitchFamily="49" charset="0"/>
              </a:rPr>
              <a:t>(1, 128, 128, 3)</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0223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2" name="Espaço Reservado para Conteúdo 1">
            <a:extLst>
              <a:ext uri="{FF2B5EF4-FFF2-40B4-BE49-F238E27FC236}">
                <a16:creationId xmlns:a16="http://schemas.microsoft.com/office/drawing/2014/main" id="{1C99EBC8-2ED5-40C3-932D-81ADB4F6C88D}"/>
              </a:ext>
            </a:extLst>
          </p:cNvPr>
          <p:cNvSpPr>
            <a:spLocks noGrp="1"/>
          </p:cNvSpPr>
          <p:nvPr>
            <p:ph idx="1"/>
          </p:nvPr>
        </p:nvSpPr>
        <p:spPr>
          <a:xfrm>
            <a:off x="838200" y="1633468"/>
            <a:ext cx="10515600" cy="4243871"/>
          </a:xfrm>
        </p:spPr>
        <p:txBody>
          <a:bodyPr>
            <a:normAutofit/>
          </a:bodyPr>
          <a:lstStyle/>
          <a:p>
            <a:pPr marL="0" indent="0" algn="just">
              <a:buNone/>
            </a:pPr>
            <a:r>
              <a:rPr lang="pt-BR" sz="1600" dirty="0"/>
              <a:t>Esse último exemplo realiza a segmentação de imagens de raio X em três classes: ossos, tecidos moles e regiões de feixe aberto. Em comparação com métodos tradicionais, o uso de aprendizado de máquina oferece algumas vantagens: tratamento de ruídos, boa generalização a diferentes partes do corpo e as regiões segmentadas apresentam limites contínuos.</a:t>
            </a:r>
          </a:p>
          <a:p>
            <a:pPr marL="0" indent="0" algn="just">
              <a:buNone/>
            </a:pPr>
            <a:r>
              <a:rPr lang="pt-BR" sz="1600" dirty="0"/>
              <a:t>Como o conjunto de dados era muito pequeno (150 imagens) e a quantidade de imagens por parte do corpo estava desbalanceada, foi feito o processo de aumento de dados para aumentar a quantidade de amostras e evitar </a:t>
            </a:r>
            <a:r>
              <a:rPr lang="pt-BR" sz="1600" i="1" dirty="0" err="1"/>
              <a:t>overfitting</a:t>
            </a:r>
            <a:r>
              <a:rPr lang="pt-BR" sz="1600" dirty="0"/>
              <a:t>. Diversas transformações foram aplicadas em cada imagem (transformação elástica, desfoque Gaussiano,  translação, rotação, recorte e cisalhamento), até que se obtivessem 500 imagens por classe de parte do corpo.</a:t>
            </a:r>
          </a:p>
          <a:p>
            <a:pPr marL="0" indent="0" algn="just">
              <a:buNone/>
            </a:pPr>
            <a:endParaRPr lang="pt-BR" sz="1600" dirty="0"/>
          </a:p>
          <a:p>
            <a:pPr marL="0" indent="0" algn="just">
              <a:buNone/>
            </a:pPr>
            <a:endParaRPr lang="pt-BR" sz="1600" dirty="0"/>
          </a:p>
          <a:p>
            <a:pPr marL="0" indent="0" algn="just">
              <a:buNone/>
            </a:pPr>
            <a:endParaRPr lang="pt-BR" sz="1600" dirty="0"/>
          </a:p>
          <a:p>
            <a:pPr marL="0" indent="0" algn="just">
              <a:buNone/>
            </a:pPr>
            <a:r>
              <a:rPr lang="pt-BR" sz="1600" dirty="0"/>
              <a:t>Para esse problema, foi utilizada uma rede chamada </a:t>
            </a:r>
            <a:r>
              <a:rPr lang="pt-BR" sz="1600" dirty="0" err="1"/>
              <a:t>XNet</a:t>
            </a:r>
            <a:r>
              <a:rPr lang="pt-BR" sz="1600" dirty="0"/>
              <a:t>, baseada nos mesmos conceitos de codificação e decodificação da </a:t>
            </a:r>
            <a:r>
              <a:rPr lang="pt-BR" sz="1600" dirty="0" err="1"/>
              <a:t>U-Net</a:t>
            </a:r>
            <a:r>
              <a:rPr lang="pt-BR" sz="1600" dirty="0"/>
              <a:t>.</a:t>
            </a:r>
            <a:endParaRPr lang="en-US" sz="16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216" y="5079889"/>
            <a:ext cx="3931568" cy="16313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4"/>
            <a:extLst>
              <a:ext uri="{FF2B5EF4-FFF2-40B4-BE49-F238E27FC236}">
                <a16:creationId xmlns:a16="http://schemas.microsoft.com/office/drawing/2014/main" id="{1D4E4E80-4317-4295-AA8A-76A8B7730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856" y="3641625"/>
            <a:ext cx="6256288" cy="87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950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1302026"/>
            <a:ext cx="7491153" cy="5001369"/>
          </a:xfrm>
          <a:prstGeom prst="rect">
            <a:avLst/>
          </a:prstGeom>
          <a:noFill/>
        </p:spPr>
        <p:txBody>
          <a:bodyPr wrap="none" rtlCol="0">
            <a:spAutoFit/>
          </a:bodyPr>
          <a:lstStyle/>
          <a:p>
            <a:r>
              <a:rPr lang="en-US" sz="1100" dirty="0" err="1">
                <a:latin typeface="Courier New" panose="02070309020205020404" pitchFamily="49" charset="0"/>
                <a:cs typeface="Courier New" panose="02070309020205020404" pitchFamily="49" charset="0"/>
              </a:rPr>
              <a:t>img_input</a:t>
            </a:r>
            <a:r>
              <a:rPr lang="en-US" sz="1100" dirty="0">
                <a:latin typeface="Courier New" panose="02070309020205020404" pitchFamily="49" charset="0"/>
                <a:cs typeface="Courier New" panose="02070309020205020404" pitchFamily="49" charset="0"/>
              </a:rPr>
              <a:t> = </a:t>
            </a:r>
            <a:r>
              <a:rPr lang="en-US" sz="1100" b="1" dirty="0">
                <a:latin typeface="Courier New" panose="02070309020205020404" pitchFamily="49" charset="0"/>
                <a:cs typeface="Courier New" panose="02070309020205020404" pitchFamily="49" charset="0"/>
              </a:rPr>
              <a:t>Input</a:t>
            </a:r>
            <a:r>
              <a:rPr lang="en-US" sz="1100" dirty="0">
                <a:latin typeface="Courier New" panose="02070309020205020404" pitchFamily="49" charset="0"/>
                <a:cs typeface="Courier New" panose="02070309020205020404" pitchFamily="49" charset="0"/>
              </a:rPr>
              <a:t>(shape=</a:t>
            </a:r>
            <a:r>
              <a:rPr lang="en-US" sz="1100" dirty="0" err="1">
                <a:latin typeface="Courier New" panose="02070309020205020404" pitchFamily="49" charset="0"/>
                <a:cs typeface="Courier New" panose="02070309020205020404" pitchFamily="49" charset="0"/>
              </a:rPr>
              <a:t>input_shape</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conv1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[0],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a:t>
            </a:r>
            <a:r>
              <a:rPr lang="en-US" sz="1100" dirty="0" err="1">
                <a:latin typeface="Courier New" panose="02070309020205020404" pitchFamily="49" charset="0"/>
                <a:cs typeface="Courier New" panose="02070309020205020404" pitchFamily="49" charset="0"/>
              </a:rPr>
              <a:t>img_input</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batch1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a:t>
            </a:r>
          </a:p>
          <a:p>
            <a:r>
              <a:rPr lang="en-US" sz="1100" dirty="0">
                <a:latin typeface="Courier New" panose="02070309020205020404" pitchFamily="49" charset="0"/>
                <a:cs typeface="Courier New" panose="02070309020205020404" pitchFamily="49" charset="0"/>
              </a:rPr>
              <a:t>act1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a:t>
            </a:r>
          </a:p>
          <a:p>
            <a:r>
              <a:rPr lang="en-US" sz="1100" dirty="0">
                <a:latin typeface="Courier New" panose="02070309020205020404" pitchFamily="49" charset="0"/>
                <a:cs typeface="Courier New" panose="02070309020205020404" pitchFamily="49" charset="0"/>
              </a:rPr>
              <a:t>pool1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2))(act1)</a:t>
            </a:r>
          </a:p>
          <a:p>
            <a:r>
              <a:rPr lang="en-US" sz="1100" dirty="0">
                <a:latin typeface="Courier New" panose="02070309020205020404" pitchFamily="49" charset="0"/>
                <a:cs typeface="Courier New" panose="02070309020205020404" pitchFamily="49" charset="0"/>
              </a:rPr>
              <a:t>#100x100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conv2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padding="same")(pool1)</a:t>
            </a:r>
          </a:p>
          <a:p>
            <a:r>
              <a:rPr lang="en-US" sz="1100" dirty="0">
                <a:latin typeface="Courier New" panose="02070309020205020404" pitchFamily="49" charset="0"/>
                <a:cs typeface="Courier New" panose="02070309020205020404" pitchFamily="49" charset="0"/>
              </a:rPr>
              <a:t>batch2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()(conv2)</a:t>
            </a:r>
          </a:p>
          <a:p>
            <a:r>
              <a:rPr lang="en-US" sz="1100" dirty="0">
                <a:latin typeface="Courier New" panose="02070309020205020404" pitchFamily="49" charset="0"/>
                <a:cs typeface="Courier New" panose="02070309020205020404" pitchFamily="49" charset="0"/>
              </a:rPr>
              <a:t>act2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")(batch2)</a:t>
            </a:r>
          </a:p>
          <a:p>
            <a:r>
              <a:rPr lang="en-US" sz="1100" dirty="0">
                <a:latin typeface="Courier New" panose="02070309020205020404" pitchFamily="49" charset="0"/>
                <a:cs typeface="Courier New" panose="02070309020205020404" pitchFamily="49" charset="0"/>
              </a:rPr>
              <a:t>pool2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2))(act2)</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conv3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padding="same")(pool2)</a:t>
            </a:r>
          </a:p>
          <a:p>
            <a:r>
              <a:rPr lang="en-US" sz="1100" dirty="0">
                <a:latin typeface="Courier New" panose="02070309020205020404" pitchFamily="49" charset="0"/>
                <a:cs typeface="Courier New" panose="02070309020205020404" pitchFamily="49" charset="0"/>
              </a:rPr>
              <a:t>batch3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()(conv3)</a:t>
            </a:r>
          </a:p>
          <a:p>
            <a:r>
              <a:rPr lang="en-US" sz="1100" dirty="0">
                <a:latin typeface="Courier New" panose="02070309020205020404" pitchFamily="49" charset="0"/>
                <a:cs typeface="Courier New" panose="02070309020205020404" pitchFamily="49" charset="0"/>
              </a:rPr>
              <a:t>act3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")(batch3)</a:t>
            </a:r>
          </a:p>
          <a:p>
            <a:r>
              <a:rPr lang="en-US" sz="1100" dirty="0">
                <a:latin typeface="Courier New" panose="02070309020205020404" pitchFamily="49" charset="0"/>
                <a:cs typeface="Courier New" panose="02070309020205020404" pitchFamily="49" charset="0"/>
              </a:rPr>
              <a:t>pool3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2))(act3)</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conv4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padding="same")(pool3)</a:t>
            </a:r>
          </a:p>
          <a:p>
            <a:r>
              <a:rPr lang="en-US" sz="1100" dirty="0">
                <a:latin typeface="Courier New" panose="02070309020205020404" pitchFamily="49" charset="0"/>
                <a:cs typeface="Courier New" panose="02070309020205020404" pitchFamily="49" charset="0"/>
              </a:rPr>
              <a:t>batch4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()(conv4)</a:t>
            </a:r>
          </a:p>
          <a:p>
            <a:r>
              <a:rPr lang="en-US" sz="1100" dirty="0">
                <a:latin typeface="Courier New" panose="02070309020205020404" pitchFamily="49" charset="0"/>
                <a:cs typeface="Courier New" panose="02070309020205020404" pitchFamily="49" charset="0"/>
              </a:rPr>
              <a:t>act4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")(batch4)</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conv5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padding="same")(act4)</a:t>
            </a:r>
          </a:p>
          <a:p>
            <a:r>
              <a:rPr lang="en-US" sz="1100" dirty="0">
                <a:latin typeface="Courier New" panose="02070309020205020404" pitchFamily="49" charset="0"/>
                <a:cs typeface="Courier New" panose="02070309020205020404" pitchFamily="49" charset="0"/>
              </a:rPr>
              <a:t>batch5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()(conv5)</a:t>
            </a:r>
          </a:p>
          <a:p>
            <a:r>
              <a:rPr lang="en-US" sz="1100" dirty="0">
                <a:latin typeface="Courier New" panose="02070309020205020404" pitchFamily="49" charset="0"/>
                <a:cs typeface="Courier New" panose="02070309020205020404" pitchFamily="49" charset="0"/>
              </a:rPr>
              <a:t>act5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")(batch5)</a:t>
            </a:r>
          </a:p>
          <a:p>
            <a:r>
              <a:rPr lang="en-US" sz="1100" dirty="0">
                <a:latin typeface="Courier New" panose="02070309020205020404" pitchFamily="49" charset="0"/>
                <a:cs typeface="Courier New" panose="02070309020205020404" pitchFamily="49" charset="0"/>
              </a:rPr>
              <a:t>#25x25</a:t>
            </a:r>
          </a:p>
        </p:txBody>
      </p:sp>
      <p:sp>
        <p:nvSpPr>
          <p:cNvPr id="13" name="Retângulo 12">
            <a:extLst>
              <a:ext uri="{FF2B5EF4-FFF2-40B4-BE49-F238E27FC236}">
                <a16:creationId xmlns:a16="http://schemas.microsoft.com/office/drawing/2014/main" id="{473AB31A-5111-41D0-A246-4AE51651DE5E}"/>
              </a:ext>
            </a:extLst>
          </p:cNvPr>
          <p:cNvSpPr/>
          <p:nvPr/>
        </p:nvSpPr>
        <p:spPr>
          <a:xfrm>
            <a:off x="6573078" y="145774"/>
            <a:ext cx="1497496"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638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1467678"/>
            <a:ext cx="7321235" cy="4324261"/>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up6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2))(act5)</a:t>
            </a:r>
          </a:p>
          <a:p>
            <a:r>
              <a:rPr lang="en-US" sz="1100" dirty="0">
                <a:latin typeface="Courier New" panose="02070309020205020404" pitchFamily="49" charset="0"/>
                <a:cs typeface="Courier New" panose="02070309020205020404" pitchFamily="49" charset="0"/>
              </a:rPr>
              <a:t>conv6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padding="same")(up6)</a:t>
            </a:r>
          </a:p>
          <a:p>
            <a:r>
              <a:rPr lang="en-US" sz="1100" dirty="0">
                <a:latin typeface="Courier New" panose="02070309020205020404" pitchFamily="49" charset="0"/>
                <a:cs typeface="Courier New" panose="02070309020205020404" pitchFamily="49" charset="0"/>
              </a:rPr>
              <a:t>batch6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()(conv6)</a:t>
            </a:r>
          </a:p>
          <a:p>
            <a:r>
              <a:rPr lang="en-US" sz="1100" dirty="0">
                <a:latin typeface="Courier New" panose="02070309020205020404" pitchFamily="49" charset="0"/>
                <a:cs typeface="Courier New" panose="02070309020205020404" pitchFamily="49" charset="0"/>
              </a:rPr>
              <a:t>act6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")(batch6)</a:t>
            </a:r>
          </a:p>
          <a:p>
            <a:r>
              <a:rPr lang="en-US" sz="1100" dirty="0">
                <a:latin typeface="Courier New" panose="02070309020205020404" pitchFamily="49" charset="0"/>
                <a:cs typeface="Courier New" panose="02070309020205020404" pitchFamily="49" charset="0"/>
              </a:rPr>
              <a:t>concat6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()([act3,act6])</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up7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2))(concat6)</a:t>
            </a:r>
          </a:p>
          <a:p>
            <a:r>
              <a:rPr lang="en-US" sz="1100" dirty="0">
                <a:latin typeface="Courier New" panose="02070309020205020404" pitchFamily="49" charset="0"/>
                <a:cs typeface="Courier New" panose="02070309020205020404" pitchFamily="49" charset="0"/>
              </a:rPr>
              <a:t>conv7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padding="same")(up7)</a:t>
            </a:r>
          </a:p>
          <a:p>
            <a:r>
              <a:rPr lang="en-US" sz="1100" dirty="0">
                <a:latin typeface="Courier New" panose="02070309020205020404" pitchFamily="49" charset="0"/>
                <a:cs typeface="Courier New" panose="02070309020205020404" pitchFamily="49" charset="0"/>
              </a:rPr>
              <a:t>batch7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()(conv7)</a:t>
            </a:r>
          </a:p>
          <a:p>
            <a:r>
              <a:rPr lang="en-US" sz="1100" dirty="0">
                <a:latin typeface="Courier New" panose="02070309020205020404" pitchFamily="49" charset="0"/>
                <a:cs typeface="Courier New" panose="02070309020205020404" pitchFamily="49" charset="0"/>
              </a:rPr>
              <a:t>act7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")(batch7)</a:t>
            </a:r>
          </a:p>
          <a:p>
            <a:r>
              <a:rPr lang="en-US" sz="1100" dirty="0">
                <a:latin typeface="Courier New" panose="02070309020205020404" pitchFamily="49" charset="0"/>
                <a:cs typeface="Courier New" panose="02070309020205020404" pitchFamily="49" charset="0"/>
              </a:rPr>
              <a:t>concat7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()([act2,act7])</a:t>
            </a:r>
          </a:p>
          <a:p>
            <a:r>
              <a:rPr lang="en-US" sz="1100" dirty="0">
                <a:latin typeface="Courier New" panose="02070309020205020404" pitchFamily="49" charset="0"/>
                <a:cs typeface="Courier New" panose="02070309020205020404" pitchFamily="49" charset="0"/>
              </a:rPr>
              <a:t>#100x100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conv8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padding="same")(concat7)</a:t>
            </a:r>
          </a:p>
          <a:p>
            <a:r>
              <a:rPr lang="en-US" sz="1100" dirty="0">
                <a:latin typeface="Courier New" panose="02070309020205020404" pitchFamily="49" charset="0"/>
                <a:cs typeface="Courier New" panose="02070309020205020404" pitchFamily="49" charset="0"/>
              </a:rPr>
              <a:t>batch8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()(conv8)</a:t>
            </a:r>
          </a:p>
          <a:p>
            <a:r>
              <a:rPr lang="en-US" sz="1100" dirty="0">
                <a:latin typeface="Courier New" panose="02070309020205020404" pitchFamily="49" charset="0"/>
                <a:cs typeface="Courier New" panose="02070309020205020404" pitchFamily="49" charset="0"/>
              </a:rPr>
              <a:t>act8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")(batch8)</a:t>
            </a:r>
          </a:p>
          <a:p>
            <a:r>
              <a:rPr lang="en-US" sz="1100" dirty="0">
                <a:latin typeface="Courier New" panose="02070309020205020404" pitchFamily="49" charset="0"/>
                <a:cs typeface="Courier New" panose="02070309020205020404" pitchFamily="49" charset="0"/>
              </a:rPr>
              <a:t>pool8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2))(act8)</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conv9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padding="same")(pool8)</a:t>
            </a:r>
          </a:p>
          <a:p>
            <a:r>
              <a:rPr lang="en-US" sz="1100" dirty="0">
                <a:latin typeface="Courier New" panose="02070309020205020404" pitchFamily="49" charset="0"/>
                <a:cs typeface="Courier New" panose="02070309020205020404" pitchFamily="49" charset="0"/>
              </a:rPr>
              <a:t>batch9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()(conv9)</a:t>
            </a:r>
          </a:p>
          <a:p>
            <a:r>
              <a:rPr lang="en-US" sz="1100" dirty="0">
                <a:latin typeface="Courier New" panose="02070309020205020404" pitchFamily="49" charset="0"/>
                <a:cs typeface="Courier New" panose="02070309020205020404" pitchFamily="49" charset="0"/>
              </a:rPr>
              <a:t>act9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")(batch9)</a:t>
            </a:r>
          </a:p>
          <a:p>
            <a:r>
              <a:rPr lang="en-US" sz="1100" dirty="0">
                <a:latin typeface="Courier New" panose="02070309020205020404" pitchFamily="49" charset="0"/>
                <a:cs typeface="Courier New" panose="02070309020205020404" pitchFamily="49" charset="0"/>
              </a:rPr>
              <a:t>pool9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2))(act9)</a:t>
            </a:r>
          </a:p>
          <a:p>
            <a:r>
              <a:rPr lang="en-US" sz="1100" dirty="0">
                <a:latin typeface="Courier New" panose="02070309020205020404" pitchFamily="49" charset="0"/>
                <a:cs typeface="Courier New" panose="02070309020205020404" pitchFamily="49" charset="0"/>
              </a:rPr>
              <a:t>#25x25</a:t>
            </a:r>
          </a:p>
        </p:txBody>
      </p:sp>
      <p:sp>
        <p:nvSpPr>
          <p:cNvPr id="13" name="Retângulo 12">
            <a:extLst>
              <a:ext uri="{FF2B5EF4-FFF2-40B4-BE49-F238E27FC236}">
                <a16:creationId xmlns:a16="http://schemas.microsoft.com/office/drawing/2014/main" id="{473AB31A-5111-41D0-A246-4AE51651DE5E}"/>
              </a:ext>
            </a:extLst>
          </p:cNvPr>
          <p:cNvSpPr/>
          <p:nvPr/>
        </p:nvSpPr>
        <p:spPr>
          <a:xfrm>
            <a:off x="8063947" y="145774"/>
            <a:ext cx="1457739"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085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1623391"/>
            <a:ext cx="7236276" cy="3985706"/>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conv10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padding="same")(pool9)</a:t>
            </a:r>
          </a:p>
          <a:p>
            <a:r>
              <a:rPr lang="en-US" sz="1100" dirty="0">
                <a:latin typeface="Courier New" panose="02070309020205020404" pitchFamily="49" charset="0"/>
                <a:cs typeface="Courier New" panose="02070309020205020404" pitchFamily="49" charset="0"/>
              </a:rPr>
              <a:t>batch10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()(conv10)</a:t>
            </a:r>
          </a:p>
          <a:p>
            <a:r>
              <a:rPr lang="en-US" sz="1100" dirty="0">
                <a:latin typeface="Courier New" panose="02070309020205020404" pitchFamily="49" charset="0"/>
                <a:cs typeface="Courier New" panose="02070309020205020404" pitchFamily="49" charset="0"/>
              </a:rPr>
              <a:t>act10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")(batch10)</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conv11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padding="same")(act10)</a:t>
            </a:r>
          </a:p>
          <a:p>
            <a:r>
              <a:rPr lang="en-US" sz="1100" dirty="0">
                <a:latin typeface="Courier New" panose="02070309020205020404" pitchFamily="49" charset="0"/>
                <a:cs typeface="Courier New" panose="02070309020205020404" pitchFamily="49" charset="0"/>
              </a:rPr>
              <a:t>batch11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()(conv11)</a:t>
            </a:r>
          </a:p>
          <a:p>
            <a:r>
              <a:rPr lang="en-US" sz="1100" dirty="0">
                <a:latin typeface="Courier New" panose="02070309020205020404" pitchFamily="49" charset="0"/>
                <a:cs typeface="Courier New" panose="02070309020205020404" pitchFamily="49" charset="0"/>
              </a:rPr>
              <a:t>act11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")(batch11)</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up12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2))(act11)</a:t>
            </a:r>
          </a:p>
          <a:p>
            <a:r>
              <a:rPr lang="en-US" sz="1100" dirty="0">
                <a:latin typeface="Courier New" panose="02070309020205020404" pitchFamily="49" charset="0"/>
                <a:cs typeface="Courier New" panose="02070309020205020404" pitchFamily="49" charset="0"/>
              </a:rPr>
              <a:t>conv12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padding="same")(up12)</a:t>
            </a:r>
          </a:p>
          <a:p>
            <a:r>
              <a:rPr lang="en-US" sz="1100" dirty="0">
                <a:latin typeface="Courier New" panose="02070309020205020404" pitchFamily="49" charset="0"/>
                <a:cs typeface="Courier New" panose="02070309020205020404" pitchFamily="49" charset="0"/>
              </a:rPr>
              <a:t>batch12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()(conv12)</a:t>
            </a:r>
          </a:p>
          <a:p>
            <a:r>
              <a:rPr lang="en-US" sz="1100" dirty="0">
                <a:latin typeface="Courier New" panose="02070309020205020404" pitchFamily="49" charset="0"/>
                <a:cs typeface="Courier New" panose="02070309020205020404" pitchFamily="49" charset="0"/>
              </a:rPr>
              <a:t>act12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")(batch12)</a:t>
            </a:r>
          </a:p>
          <a:p>
            <a:r>
              <a:rPr lang="en-US" sz="1100" dirty="0">
                <a:latin typeface="Courier New" panose="02070309020205020404" pitchFamily="49" charset="0"/>
                <a:cs typeface="Courier New" panose="02070309020205020404" pitchFamily="49" charset="0"/>
              </a:rPr>
              <a:t>concat12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()([act9,act12])</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up13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2))(concat12)</a:t>
            </a:r>
          </a:p>
          <a:p>
            <a:r>
              <a:rPr lang="en-US" sz="1100" dirty="0">
                <a:latin typeface="Courier New" panose="02070309020205020404" pitchFamily="49" charset="0"/>
                <a:cs typeface="Courier New" panose="02070309020205020404" pitchFamily="49" charset="0"/>
              </a:rPr>
              <a:t>conv13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padding="same")(up13)</a:t>
            </a:r>
          </a:p>
          <a:p>
            <a:r>
              <a:rPr lang="en-US" sz="1100" dirty="0">
                <a:latin typeface="Courier New" panose="02070309020205020404" pitchFamily="49" charset="0"/>
                <a:cs typeface="Courier New" panose="02070309020205020404" pitchFamily="49" charset="0"/>
              </a:rPr>
              <a:t>batch13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()(conv13)</a:t>
            </a:r>
          </a:p>
          <a:p>
            <a:r>
              <a:rPr lang="en-US" sz="1100" dirty="0">
                <a:latin typeface="Courier New" panose="02070309020205020404" pitchFamily="49" charset="0"/>
                <a:cs typeface="Courier New" panose="02070309020205020404" pitchFamily="49" charset="0"/>
              </a:rPr>
              <a:t>act13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")(batch13)</a:t>
            </a:r>
          </a:p>
          <a:p>
            <a:r>
              <a:rPr lang="en-US" sz="1100" dirty="0">
                <a:latin typeface="Courier New" panose="02070309020205020404" pitchFamily="49" charset="0"/>
                <a:cs typeface="Courier New" panose="02070309020205020404" pitchFamily="49" charset="0"/>
              </a:rPr>
              <a:t>concat13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()([act8,act13])</a:t>
            </a:r>
          </a:p>
          <a:p>
            <a:r>
              <a:rPr lang="en-US" sz="1100" dirty="0">
                <a:latin typeface="Courier New" panose="02070309020205020404" pitchFamily="49" charset="0"/>
                <a:cs typeface="Courier New" panose="02070309020205020404" pitchFamily="49" charset="0"/>
              </a:rPr>
              <a:t>#100x100</a:t>
            </a:r>
          </a:p>
        </p:txBody>
      </p:sp>
      <p:sp>
        <p:nvSpPr>
          <p:cNvPr id="13" name="Retângulo 12">
            <a:extLst>
              <a:ext uri="{FF2B5EF4-FFF2-40B4-BE49-F238E27FC236}">
                <a16:creationId xmlns:a16="http://schemas.microsoft.com/office/drawing/2014/main" id="{473AB31A-5111-41D0-A246-4AE51651DE5E}"/>
              </a:ext>
            </a:extLst>
          </p:cNvPr>
          <p:cNvSpPr/>
          <p:nvPr/>
        </p:nvSpPr>
        <p:spPr>
          <a:xfrm flipH="1">
            <a:off x="9521686" y="145774"/>
            <a:ext cx="1080053"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9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2282532"/>
            <a:ext cx="7151317" cy="2292935"/>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up14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2))(concat13)</a:t>
            </a:r>
          </a:p>
          <a:p>
            <a:r>
              <a:rPr lang="en-US" sz="1100" dirty="0">
                <a:latin typeface="Courier New" panose="02070309020205020404" pitchFamily="49" charset="0"/>
                <a:cs typeface="Courier New" panose="02070309020205020404" pitchFamily="49" charset="0"/>
              </a:rPr>
              <a:t>conv14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[0],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padding="same")(up14)</a:t>
            </a:r>
          </a:p>
          <a:p>
            <a:r>
              <a:rPr lang="en-US" sz="1100" dirty="0">
                <a:latin typeface="Courier New" panose="02070309020205020404" pitchFamily="49" charset="0"/>
                <a:cs typeface="Courier New" panose="02070309020205020404" pitchFamily="49" charset="0"/>
              </a:rPr>
              <a:t>batch14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()(conv14)</a:t>
            </a:r>
          </a:p>
          <a:p>
            <a:r>
              <a:rPr lang="en-US" sz="1100" dirty="0">
                <a:latin typeface="Courier New" panose="02070309020205020404" pitchFamily="49" charset="0"/>
                <a:cs typeface="Courier New" panose="02070309020205020404" pitchFamily="49" charset="0"/>
              </a:rPr>
              <a:t>act14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")(batch14)</a:t>
            </a:r>
          </a:p>
          <a:p>
            <a:r>
              <a:rPr lang="en-US" sz="1100" dirty="0">
                <a:latin typeface="Courier New" panose="02070309020205020404" pitchFamily="49" charset="0"/>
                <a:cs typeface="Courier New" panose="02070309020205020404" pitchFamily="49" charset="0"/>
              </a:rPr>
              <a:t>concat14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()([act1,act14])</a:t>
            </a:r>
          </a:p>
          <a:p>
            <a:r>
              <a:rPr lang="en-US" sz="1100" dirty="0">
                <a:latin typeface="Courier New" panose="02070309020205020404" pitchFamily="49" charset="0"/>
                <a:cs typeface="Courier New" panose="02070309020205020404" pitchFamily="49" charset="0"/>
              </a:rPr>
              <a:t>#200x200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conv15 = </a:t>
            </a:r>
            <a:r>
              <a:rPr lang="en-US" sz="1100" b="1" dirty="0">
                <a:solidFill>
                  <a:srgbClr val="73BF43"/>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(classes, (1,1), padding="valid")(concat14)</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reshape15 = Reshape((</a:t>
            </a:r>
            <a:r>
              <a:rPr lang="en-US" sz="1100" dirty="0" err="1">
                <a:latin typeface="Courier New" panose="02070309020205020404" pitchFamily="49" charset="0"/>
                <a:cs typeface="Courier New" panose="02070309020205020404" pitchFamily="49" charset="0"/>
              </a:rPr>
              <a:t>input_shape</a:t>
            </a:r>
            <a:r>
              <a:rPr lang="en-US" sz="1100" dirty="0">
                <a:latin typeface="Courier New" panose="02070309020205020404" pitchFamily="49" charset="0"/>
                <a:cs typeface="Courier New" panose="02070309020205020404" pitchFamily="49" charset="0"/>
              </a:rPr>
              <a:t>[0]*</a:t>
            </a:r>
            <a:r>
              <a:rPr lang="en-US" sz="1100" dirty="0" err="1">
                <a:latin typeface="Courier New" panose="02070309020205020404" pitchFamily="49" charset="0"/>
                <a:cs typeface="Courier New" panose="02070309020205020404" pitchFamily="49" charset="0"/>
              </a:rPr>
              <a:t>input_shape</a:t>
            </a:r>
            <a:r>
              <a:rPr lang="en-US" sz="1100" dirty="0">
                <a:latin typeface="Courier New" panose="02070309020205020404" pitchFamily="49" charset="0"/>
                <a:cs typeface="Courier New" panose="02070309020205020404" pitchFamily="49" charset="0"/>
              </a:rPr>
              <a:t>[1],classes))(conv15)</a:t>
            </a:r>
          </a:p>
          <a:p>
            <a:r>
              <a:rPr lang="en-US" sz="1100" dirty="0">
                <a:latin typeface="Courier New" panose="02070309020205020404" pitchFamily="49" charset="0"/>
                <a:cs typeface="Courier New" panose="02070309020205020404" pitchFamily="49" charset="0"/>
              </a:rPr>
              <a:t>act15 = </a:t>
            </a:r>
            <a:r>
              <a:rPr lang="en-US" sz="1100" b="1" dirty="0">
                <a:solidFill>
                  <a:srgbClr val="73BF43"/>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softmax</a:t>
            </a:r>
            <a:r>
              <a:rPr lang="en-US" sz="1100" dirty="0">
                <a:latin typeface="Courier New" panose="02070309020205020404" pitchFamily="49" charset="0"/>
                <a:cs typeface="Courier New" panose="02070309020205020404" pitchFamily="49" charset="0"/>
              </a:rPr>
              <a:t>")(reshape15)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model = Model(</a:t>
            </a:r>
            <a:r>
              <a:rPr lang="en-US" sz="1100" dirty="0" err="1">
                <a:latin typeface="Courier New" panose="02070309020205020404" pitchFamily="49" charset="0"/>
                <a:cs typeface="Courier New" panose="02070309020205020404" pitchFamily="49" charset="0"/>
              </a:rPr>
              <a:t>img_input</a:t>
            </a:r>
            <a:r>
              <a:rPr lang="en-US" sz="1100" dirty="0">
                <a:latin typeface="Courier New" panose="02070309020205020404" pitchFamily="49" charset="0"/>
                <a:cs typeface="Courier New" panose="02070309020205020404" pitchFamily="49" charset="0"/>
              </a:rPr>
              <a:t>, act15)</a:t>
            </a:r>
          </a:p>
        </p:txBody>
      </p:sp>
      <p:sp>
        <p:nvSpPr>
          <p:cNvPr id="13" name="Retângulo 12">
            <a:extLst>
              <a:ext uri="{FF2B5EF4-FFF2-40B4-BE49-F238E27FC236}">
                <a16:creationId xmlns:a16="http://schemas.microsoft.com/office/drawing/2014/main" id="{473AB31A-5111-41D0-A246-4AE51651DE5E}"/>
              </a:ext>
            </a:extLst>
          </p:cNvPr>
          <p:cNvSpPr/>
          <p:nvPr/>
        </p:nvSpPr>
        <p:spPr>
          <a:xfrm flipH="1">
            <a:off x="10608364" y="145774"/>
            <a:ext cx="530087"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3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2" name="Espaço Reservado para Conteúdo 1">
            <a:extLst>
              <a:ext uri="{FF2B5EF4-FFF2-40B4-BE49-F238E27FC236}">
                <a16:creationId xmlns:a16="http://schemas.microsoft.com/office/drawing/2014/main" id="{1C99EBC8-2ED5-40C3-932D-81ADB4F6C88D}"/>
              </a:ext>
            </a:extLst>
          </p:cNvPr>
          <p:cNvSpPr>
            <a:spLocks noGrp="1"/>
          </p:cNvSpPr>
          <p:nvPr>
            <p:ph idx="1"/>
          </p:nvPr>
        </p:nvSpPr>
        <p:spPr>
          <a:xfrm>
            <a:off x="838200" y="1633468"/>
            <a:ext cx="10515600" cy="4243871"/>
          </a:xfrm>
        </p:spPr>
        <p:txBody>
          <a:bodyPr>
            <a:normAutofit/>
          </a:bodyPr>
          <a:lstStyle/>
          <a:p>
            <a:pPr marL="0" indent="0" algn="just">
              <a:buNone/>
            </a:pPr>
            <a:r>
              <a:rPr lang="pt-BR" sz="1800" dirty="0"/>
              <a:t>A rede, assim como no exemplo anterior, foi treinada com o otimizador Adam (um método estocástico de gradiente descendente). No que se refere-se à performance da rede, a mesma obteve os seguintes valores nas métricas de avaliação:</a:t>
            </a:r>
          </a:p>
          <a:p>
            <a:pPr marL="0" indent="0" algn="just">
              <a:buNone/>
            </a:pPr>
            <a:endParaRPr lang="pt-BR" sz="1800" dirty="0"/>
          </a:p>
          <a:p>
            <a:pPr marL="0" indent="0" algn="just">
              <a:buNone/>
            </a:pPr>
            <a:endParaRPr lang="pt-BR" sz="1800" dirty="0"/>
          </a:p>
          <a:p>
            <a:pPr marL="0" indent="0" algn="just">
              <a:buNone/>
            </a:pPr>
            <a:endParaRPr lang="en-US" sz="1800" dirty="0"/>
          </a:p>
          <a:p>
            <a:pPr marL="0" indent="0" algn="just">
              <a:buNone/>
            </a:pPr>
            <a:r>
              <a:rPr lang="pt-BR" sz="1800" dirty="0"/>
              <a:t>Analisando o desempenho da rede no conjunto de teste, observa-se que a rede obteve um bom desempenho para diferentes partes do corpo. A maior parte dos erros são cometidos confundindo tecido mole (soft </a:t>
            </a:r>
            <a:r>
              <a:rPr lang="pt-BR" sz="1800" dirty="0" err="1"/>
              <a:t>tissue</a:t>
            </a:r>
            <a:r>
              <a:rPr lang="pt-BR" sz="1800" dirty="0"/>
              <a:t>) com osso (</a:t>
            </a:r>
            <a:r>
              <a:rPr lang="pt-BR" sz="1800" dirty="0" err="1"/>
              <a:t>bone</a:t>
            </a:r>
            <a:r>
              <a:rPr lang="pt-BR" sz="1800" dirty="0"/>
              <a:t>). A curva ROC apresenta a taxa de verdadeiros positivos contra a taxa de falsos positivos em cada uma das classes (feite aberto, osso e tecido mole). A área sob a curva (AUC) também é exibida.</a:t>
            </a:r>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agem 5">
            <a:hlinkClick r:id="rId2"/>
            <a:extLst>
              <a:ext uri="{FF2B5EF4-FFF2-40B4-BE49-F238E27FC236}">
                <a16:creationId xmlns:a16="http://schemas.microsoft.com/office/drawing/2014/main" id="{E5A329E7-9BDF-4AAC-9639-B8AEB7B442DA}"/>
              </a:ext>
            </a:extLst>
          </p:cNvPr>
          <p:cNvPicPr>
            <a:picLocks noChangeAspect="1"/>
          </p:cNvPicPr>
          <p:nvPr/>
        </p:nvPicPr>
        <p:blipFill>
          <a:blip r:embed="rId3"/>
          <a:stretch>
            <a:fillRect/>
          </a:stretch>
        </p:blipFill>
        <p:spPr>
          <a:xfrm>
            <a:off x="3811295" y="2413470"/>
            <a:ext cx="4140742" cy="1015530"/>
          </a:xfrm>
          <a:prstGeom prst="rect">
            <a:avLst/>
          </a:prstGeom>
        </p:spPr>
      </p:pic>
      <p:pic>
        <p:nvPicPr>
          <p:cNvPr id="8" name="Imagem 7">
            <a:hlinkClick r:id="rId2"/>
            <a:extLst>
              <a:ext uri="{FF2B5EF4-FFF2-40B4-BE49-F238E27FC236}">
                <a16:creationId xmlns:a16="http://schemas.microsoft.com/office/drawing/2014/main" id="{7732D32C-FEFC-4FB8-9DAF-33A4380E9233}"/>
              </a:ext>
            </a:extLst>
          </p:cNvPr>
          <p:cNvPicPr>
            <a:picLocks noChangeAspect="1"/>
          </p:cNvPicPr>
          <p:nvPr/>
        </p:nvPicPr>
        <p:blipFill>
          <a:blip r:embed="rId4"/>
          <a:stretch>
            <a:fillRect/>
          </a:stretch>
        </p:blipFill>
        <p:spPr>
          <a:xfrm>
            <a:off x="2985239" y="4687778"/>
            <a:ext cx="5668432" cy="2007454"/>
          </a:xfrm>
          <a:prstGeom prst="rect">
            <a:avLst/>
          </a:prstGeom>
        </p:spPr>
      </p:pic>
    </p:spTree>
    <p:extLst>
      <p:ext uri="{BB962C8B-B14F-4D97-AF65-F5344CB8AC3E}">
        <p14:creationId xmlns:p14="http://schemas.microsoft.com/office/powerpoint/2010/main" val="2645258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Conclusões</a:t>
            </a:r>
            <a:br>
              <a:rPr lang="pt-BR" dirty="0"/>
            </a:br>
            <a:r>
              <a:rPr lang="pt-BR" sz="2000" dirty="0"/>
              <a:t>Redes Neurais Convolucionais - Segmentação</a:t>
            </a:r>
            <a:endParaRPr lang="en-US" sz="2000" dirty="0"/>
          </a:p>
        </p:txBody>
      </p:sp>
      <p:sp>
        <p:nvSpPr>
          <p:cNvPr id="2" name="Espaço Reservado para Conteúdo 1">
            <a:extLst>
              <a:ext uri="{FF2B5EF4-FFF2-40B4-BE49-F238E27FC236}">
                <a16:creationId xmlns:a16="http://schemas.microsoft.com/office/drawing/2014/main" id="{1C99EBC8-2ED5-40C3-932D-81ADB4F6C88D}"/>
              </a:ext>
            </a:extLst>
          </p:cNvPr>
          <p:cNvSpPr>
            <a:spLocks noGrp="1"/>
          </p:cNvSpPr>
          <p:nvPr>
            <p:ph idx="1"/>
          </p:nvPr>
        </p:nvSpPr>
        <p:spPr>
          <a:xfrm>
            <a:off x="838200" y="1633468"/>
            <a:ext cx="10515600" cy="4243871"/>
          </a:xfrm>
        </p:spPr>
        <p:txBody>
          <a:bodyPr>
            <a:normAutofit/>
          </a:bodyPr>
          <a:lstStyle/>
          <a:p>
            <a:pPr marL="0" indent="0" algn="just">
              <a:buNone/>
            </a:pPr>
            <a:r>
              <a:rPr lang="pt-BR" sz="1800" dirty="0"/>
              <a:t>Vantagens:</a:t>
            </a:r>
          </a:p>
          <a:p>
            <a:pPr algn="just">
              <a:buFontTx/>
              <a:buChar char="-"/>
            </a:pPr>
            <a:r>
              <a:rPr lang="pt-BR" sz="1800" dirty="0"/>
              <a:t>Se construídas corretamente, apresentam resultados precisos;</a:t>
            </a:r>
          </a:p>
          <a:p>
            <a:pPr algn="just">
              <a:buFontTx/>
              <a:buChar char="-"/>
            </a:pPr>
            <a:r>
              <a:rPr lang="pt-BR" sz="1800" dirty="0"/>
              <a:t>Resolvem os quatro grandes passos no processamento de imagens;</a:t>
            </a:r>
          </a:p>
          <a:p>
            <a:pPr algn="just">
              <a:buFontTx/>
              <a:buChar char="-"/>
            </a:pPr>
            <a:endParaRPr lang="pt-BR" sz="1800" dirty="0"/>
          </a:p>
          <a:p>
            <a:pPr marL="0" indent="0" algn="just">
              <a:buNone/>
            </a:pPr>
            <a:r>
              <a:rPr lang="pt-BR" sz="1800" dirty="0"/>
              <a:t>Desvantagens:</a:t>
            </a:r>
          </a:p>
          <a:p>
            <a:pPr algn="just">
              <a:buFontTx/>
              <a:buChar char="-"/>
            </a:pPr>
            <a:r>
              <a:rPr lang="pt-BR" sz="1800" dirty="0"/>
              <a:t>Alto poder de processamento;</a:t>
            </a:r>
          </a:p>
          <a:p>
            <a:pPr algn="just">
              <a:buFontTx/>
              <a:buChar char="-"/>
            </a:pPr>
            <a:r>
              <a:rPr lang="pt-BR" sz="1800" dirty="0"/>
              <a:t>Necessidade de definir os parâmetros corretamente.</a:t>
            </a:r>
          </a:p>
          <a:p>
            <a:pPr algn="just">
              <a:buFontTx/>
              <a:buChar char="-"/>
            </a:pPr>
            <a:endParaRPr lang="pt-BR" sz="18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5831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2E9CA-EE24-473F-87B9-8D40E6E36163}"/>
              </a:ext>
            </a:extLst>
          </p:cNvPr>
          <p:cNvSpPr>
            <a:spLocks noGrp="1"/>
          </p:cNvSpPr>
          <p:nvPr>
            <p:ph type="title"/>
          </p:nvPr>
        </p:nvSpPr>
        <p:spPr/>
        <p:txBody>
          <a:bodyPr/>
          <a:lstStyle/>
          <a:p>
            <a:r>
              <a:rPr lang="pt-BR" dirty="0"/>
              <a:t>Referências</a:t>
            </a:r>
            <a:endParaRPr lang="en-US" dirty="0"/>
          </a:p>
        </p:txBody>
      </p:sp>
      <p:sp>
        <p:nvSpPr>
          <p:cNvPr id="3" name="Espaço Reservado para Conteúdo 2">
            <a:extLst>
              <a:ext uri="{FF2B5EF4-FFF2-40B4-BE49-F238E27FC236}">
                <a16:creationId xmlns:a16="http://schemas.microsoft.com/office/drawing/2014/main" id="{2F80833B-A4CC-46FC-B509-593E3E79BD12}"/>
              </a:ext>
            </a:extLst>
          </p:cNvPr>
          <p:cNvSpPr>
            <a:spLocks noGrp="1"/>
          </p:cNvSpPr>
          <p:nvPr>
            <p:ph idx="1"/>
          </p:nvPr>
        </p:nvSpPr>
        <p:spPr>
          <a:xfrm>
            <a:off x="838200" y="1444487"/>
            <a:ext cx="10515600" cy="4863548"/>
          </a:xfrm>
        </p:spPr>
        <p:txBody>
          <a:bodyPr>
            <a:normAutofit lnSpcReduction="10000"/>
          </a:bodyPr>
          <a:lstStyle/>
          <a:p>
            <a:pPr algn="just"/>
            <a:r>
              <a:rPr lang="en-US" sz="1600" dirty="0" err="1"/>
              <a:t>Aurélien</a:t>
            </a:r>
            <a:r>
              <a:rPr lang="en-US" sz="1600" dirty="0"/>
              <a:t> </a:t>
            </a:r>
            <a:r>
              <a:rPr lang="en-US" sz="1600" dirty="0" err="1"/>
              <a:t>Géron</a:t>
            </a:r>
            <a:r>
              <a:rPr lang="en-US" sz="1600" dirty="0"/>
              <a:t>. Hands-On Machine Learning with Scikit-Learn, </a:t>
            </a:r>
            <a:r>
              <a:rPr lang="en-US" sz="1600" dirty="0" err="1"/>
              <a:t>Keras</a:t>
            </a:r>
            <a:r>
              <a:rPr lang="en-US" sz="1600" dirty="0"/>
              <a:t>, and TensorFlow, 2nd Edition. </a:t>
            </a:r>
            <a:r>
              <a:rPr lang="en-US" sz="1600" dirty="0" err="1"/>
              <a:t>Oreilly</a:t>
            </a:r>
            <a:r>
              <a:rPr lang="en-US" sz="1600" dirty="0"/>
              <a:t>.</a:t>
            </a:r>
          </a:p>
          <a:p>
            <a:pPr algn="just"/>
            <a:r>
              <a:rPr lang="en-US" sz="1600" dirty="0" err="1"/>
              <a:t>Fabrício</a:t>
            </a:r>
            <a:r>
              <a:rPr lang="en-US" sz="1600" dirty="0"/>
              <a:t> </a:t>
            </a:r>
            <a:r>
              <a:rPr lang="en-US" sz="1600" dirty="0" err="1"/>
              <a:t>Aparecido</a:t>
            </a:r>
            <a:r>
              <a:rPr lang="en-US" sz="1600" dirty="0"/>
              <a:t> Breve. Redes </a:t>
            </a:r>
            <a:r>
              <a:rPr lang="en-US" sz="1600" dirty="0" err="1"/>
              <a:t>Neurais</a:t>
            </a:r>
            <a:r>
              <a:rPr lang="en-US" sz="1600" dirty="0"/>
              <a:t> </a:t>
            </a:r>
            <a:r>
              <a:rPr lang="en-US" sz="1600" dirty="0" err="1"/>
              <a:t>Artificiais</a:t>
            </a:r>
            <a:r>
              <a:rPr lang="en-US" sz="1600" dirty="0"/>
              <a:t> – Aula 1 e 2. </a:t>
            </a:r>
            <a:r>
              <a:rPr lang="en-US" sz="1600" dirty="0" err="1"/>
              <a:t>Computação</a:t>
            </a:r>
            <a:r>
              <a:rPr lang="en-US" sz="1600" dirty="0"/>
              <a:t> </a:t>
            </a:r>
            <a:r>
              <a:rPr lang="en-US" sz="1600" dirty="0" err="1"/>
              <a:t>Inspirada</a:t>
            </a:r>
            <a:r>
              <a:rPr lang="en-US" sz="1600" dirty="0"/>
              <a:t> pela </a:t>
            </a:r>
            <a:r>
              <a:rPr lang="en-US" sz="1600" dirty="0" err="1"/>
              <a:t>Natureza</a:t>
            </a:r>
            <a:r>
              <a:rPr lang="en-US" sz="1600" dirty="0"/>
              <a:t>.</a:t>
            </a:r>
          </a:p>
          <a:p>
            <a:pPr algn="just"/>
            <a:r>
              <a:rPr lang="en-US" sz="1600" dirty="0"/>
              <a:t>Wikipedia. </a:t>
            </a:r>
            <a:r>
              <a:rPr lang="en-US" sz="1600" dirty="0" err="1"/>
              <a:t>Neocognitron</a:t>
            </a:r>
            <a:r>
              <a:rPr lang="en-US" sz="1600" dirty="0"/>
              <a:t>. </a:t>
            </a:r>
            <a:r>
              <a:rPr lang="en-US" sz="1600" dirty="0" err="1"/>
              <a:t>Disponível</a:t>
            </a:r>
            <a:r>
              <a:rPr lang="en-US" sz="1600" dirty="0"/>
              <a:t> </a:t>
            </a:r>
            <a:r>
              <a:rPr lang="en-US" sz="1600" dirty="0" err="1"/>
              <a:t>em</a:t>
            </a:r>
            <a:r>
              <a:rPr lang="en-US" sz="1600" dirty="0"/>
              <a:t>: </a:t>
            </a:r>
            <a:r>
              <a:rPr lang="en-US" sz="1600" dirty="0">
                <a:hlinkClick r:id="rId2"/>
              </a:rPr>
              <a:t>https://en.wikipedia.org/wiki/Neocognitron</a:t>
            </a:r>
            <a:r>
              <a:rPr lang="pt-BR" sz="1600" dirty="0"/>
              <a:t>.</a:t>
            </a:r>
          </a:p>
          <a:p>
            <a:pPr algn="just"/>
            <a:r>
              <a:rPr lang="pt-BR" sz="1600" dirty="0"/>
              <a:t>Data Science </a:t>
            </a:r>
            <a:r>
              <a:rPr lang="pt-BR" sz="1600" dirty="0" err="1"/>
              <a:t>Academy</a:t>
            </a:r>
            <a:r>
              <a:rPr lang="pt-BR" sz="1600" dirty="0"/>
              <a:t>. The </a:t>
            </a:r>
            <a:r>
              <a:rPr lang="pt-BR" sz="1600" dirty="0" err="1"/>
              <a:t>Deep</a:t>
            </a:r>
            <a:r>
              <a:rPr lang="pt-BR" sz="1600" dirty="0"/>
              <a:t> Learning book. Disponível em: </a:t>
            </a:r>
            <a:r>
              <a:rPr lang="pt-BR" sz="1600" dirty="0">
                <a:hlinkClick r:id="rId3"/>
              </a:rPr>
              <a:t>https://www.deeplearningbook.com.br</a:t>
            </a:r>
            <a:r>
              <a:rPr lang="pt-BR" sz="1600" dirty="0"/>
              <a:t>.</a:t>
            </a:r>
          </a:p>
          <a:p>
            <a:pPr algn="just"/>
            <a:r>
              <a:rPr lang="en-US" sz="1600" dirty="0"/>
              <a:t>Christopher Bishop. Pattern Recognition and Machine Learning.</a:t>
            </a:r>
          </a:p>
          <a:p>
            <a:pPr algn="just"/>
            <a:r>
              <a:rPr lang="en-US" sz="1600" dirty="0" err="1"/>
              <a:t>LAPiX</a:t>
            </a:r>
            <a:r>
              <a:rPr lang="en-US" sz="1600" dirty="0"/>
              <a:t> – UFSC. </a:t>
            </a:r>
            <a:r>
              <a:rPr lang="pt-BR" sz="1600" dirty="0"/>
              <a:t>Redes Neurais Convolucionais para Segmentação Semântica e Anotação de Imagens. Disponível em: </a:t>
            </a:r>
            <a:r>
              <a:rPr lang="pt-BR" sz="1600" dirty="0">
                <a:hlinkClick r:id="rId4"/>
              </a:rPr>
              <a:t>https://www.youtube.com/</a:t>
            </a:r>
            <a:r>
              <a:rPr lang="pt-BR" sz="1600" dirty="0" err="1">
                <a:hlinkClick r:id="rId4"/>
              </a:rPr>
              <a:t>watch?v</a:t>
            </a:r>
            <a:r>
              <a:rPr lang="pt-BR" sz="1600" dirty="0">
                <a:hlinkClick r:id="rId4"/>
              </a:rPr>
              <a:t>=4aEy6FkZzfo</a:t>
            </a:r>
            <a:r>
              <a:rPr lang="pt-BR" sz="1600" dirty="0"/>
              <a:t>.</a:t>
            </a:r>
            <a:endParaRPr lang="en-US" sz="1600" dirty="0"/>
          </a:p>
          <a:p>
            <a:pPr algn="just"/>
            <a:r>
              <a:rPr lang="en-US" sz="1600" dirty="0" err="1"/>
              <a:t>LAPiX</a:t>
            </a:r>
            <a:r>
              <a:rPr lang="en-US" sz="1600" dirty="0"/>
              <a:t> – UFSC. Deep Learning: </a:t>
            </a:r>
            <a:r>
              <a:rPr lang="en-US" sz="1600" dirty="0" err="1"/>
              <a:t>Segmentação</a:t>
            </a:r>
            <a:r>
              <a:rPr lang="en-US" sz="1600" dirty="0"/>
              <a:t> com CNNs. </a:t>
            </a:r>
            <a:r>
              <a:rPr lang="en-US" sz="1600" dirty="0" err="1"/>
              <a:t>Disponível</a:t>
            </a:r>
            <a:r>
              <a:rPr lang="en-US" sz="1600" dirty="0"/>
              <a:t> </a:t>
            </a:r>
            <a:r>
              <a:rPr lang="en-US" sz="1600" dirty="0" err="1"/>
              <a:t>em</a:t>
            </a:r>
            <a:r>
              <a:rPr lang="en-US" sz="1600" dirty="0"/>
              <a:t>: </a:t>
            </a:r>
            <a:r>
              <a:rPr lang="en-US" sz="1600" dirty="0">
                <a:hlinkClick r:id="rId5"/>
              </a:rPr>
              <a:t>https://lapix.ufsc.br/ensino/visao/visao-computacionaldeep-learning/deep-learningsegmentacao-semantica/</a:t>
            </a:r>
            <a:r>
              <a:rPr lang="en-US" sz="1600" dirty="0"/>
              <a:t>.</a:t>
            </a:r>
          </a:p>
          <a:p>
            <a:pPr algn="just"/>
            <a:r>
              <a:rPr lang="en-US" sz="1600" dirty="0" err="1"/>
              <a:t>PyImageSearch</a:t>
            </a:r>
            <a:r>
              <a:rPr lang="en-US" sz="1600" dirty="0"/>
              <a:t>. U-Net Image Segmentation in </a:t>
            </a:r>
            <a:r>
              <a:rPr lang="en-US" sz="1600" dirty="0" err="1"/>
              <a:t>Keras</a:t>
            </a:r>
            <a:r>
              <a:rPr lang="en-US" sz="1600" dirty="0"/>
              <a:t>. </a:t>
            </a:r>
            <a:r>
              <a:rPr lang="en-US" sz="1600" dirty="0" err="1"/>
              <a:t>Disponível</a:t>
            </a:r>
            <a:r>
              <a:rPr lang="en-US" sz="1600" dirty="0"/>
              <a:t> </a:t>
            </a:r>
            <a:r>
              <a:rPr lang="en-US" sz="1600" dirty="0" err="1"/>
              <a:t>em</a:t>
            </a:r>
            <a:r>
              <a:rPr lang="en-US" sz="1600" dirty="0"/>
              <a:t>: </a:t>
            </a:r>
            <a:r>
              <a:rPr lang="en-US" sz="1600" dirty="0">
                <a:hlinkClick r:id="rId6"/>
              </a:rPr>
              <a:t>https://pyimagesearch.com/2022/02/21/u-net-image-segmentation-in-keras/</a:t>
            </a:r>
            <a:r>
              <a:rPr lang="en-US" sz="1600" dirty="0"/>
              <a:t>.</a:t>
            </a:r>
          </a:p>
          <a:p>
            <a:pPr algn="just"/>
            <a:r>
              <a:rPr lang="en-US" sz="1600" dirty="0" err="1"/>
              <a:t>Tensorflow</a:t>
            </a:r>
            <a:r>
              <a:rPr lang="en-US" sz="1600" dirty="0"/>
              <a:t>. </a:t>
            </a:r>
            <a:r>
              <a:rPr lang="en-US" sz="1600" dirty="0" err="1"/>
              <a:t>Segmentação</a:t>
            </a:r>
            <a:r>
              <a:rPr lang="en-US" sz="1600" dirty="0"/>
              <a:t> de </a:t>
            </a:r>
            <a:r>
              <a:rPr lang="en-US" sz="1600" dirty="0" err="1"/>
              <a:t>Imagem</a:t>
            </a:r>
            <a:r>
              <a:rPr lang="en-US" sz="1600" dirty="0"/>
              <a:t>. </a:t>
            </a:r>
            <a:r>
              <a:rPr lang="en-US" sz="1600" dirty="0" err="1"/>
              <a:t>Disponível</a:t>
            </a:r>
            <a:r>
              <a:rPr lang="en-US" sz="1600" dirty="0"/>
              <a:t> </a:t>
            </a:r>
            <a:r>
              <a:rPr lang="en-US" sz="1600" dirty="0" err="1"/>
              <a:t>em</a:t>
            </a:r>
            <a:r>
              <a:rPr lang="en-US" sz="1600" dirty="0"/>
              <a:t>: </a:t>
            </a:r>
            <a:r>
              <a:rPr lang="en-US" sz="1600" dirty="0">
                <a:hlinkClick r:id="rId7"/>
              </a:rPr>
              <a:t>https://www.tensorflow.org/tutorials/images/segmentation</a:t>
            </a:r>
            <a:r>
              <a:rPr lang="en-US" sz="1600" dirty="0"/>
              <a:t>.</a:t>
            </a:r>
          </a:p>
          <a:p>
            <a:pPr algn="just"/>
            <a:r>
              <a:rPr lang="en-US" sz="1600" dirty="0"/>
              <a:t>Joseph Bullock, Carolina Cuesta-Lazaro, </a:t>
            </a:r>
            <a:r>
              <a:rPr lang="en-US" sz="1600" dirty="0" err="1"/>
              <a:t>Arnau</a:t>
            </a:r>
            <a:r>
              <a:rPr lang="en-US" sz="1600" dirty="0"/>
              <a:t> </a:t>
            </a:r>
            <a:r>
              <a:rPr lang="en-US" sz="1600" dirty="0" err="1"/>
              <a:t>Quera-Bofarull</a:t>
            </a:r>
            <a:r>
              <a:rPr lang="en-US" sz="1600" dirty="0"/>
              <a:t>. </a:t>
            </a:r>
            <a:r>
              <a:rPr lang="en-US" sz="1600" dirty="0" err="1"/>
              <a:t>XNet</a:t>
            </a:r>
            <a:r>
              <a:rPr lang="en-US" sz="1600" dirty="0"/>
              <a:t>: A convolutional neural network (CNN) implementation for medical X-Ray image segmentation suitable for small datasets. </a:t>
            </a:r>
            <a:r>
              <a:rPr lang="en-US" sz="1600" dirty="0" err="1"/>
              <a:t>Disponível</a:t>
            </a:r>
            <a:r>
              <a:rPr lang="en-US" sz="1600" dirty="0"/>
              <a:t> </a:t>
            </a:r>
            <a:r>
              <a:rPr lang="en-US" sz="1600" dirty="0" err="1"/>
              <a:t>em</a:t>
            </a:r>
            <a:r>
              <a:rPr lang="en-US" sz="1600" dirty="0"/>
              <a:t>: </a:t>
            </a:r>
            <a:r>
              <a:rPr lang="en-US" sz="1600" dirty="0">
                <a:hlinkClick r:id="rId8"/>
              </a:rPr>
              <a:t>https://arxiv.org/abs/1812.00548</a:t>
            </a:r>
            <a:r>
              <a:rPr lang="en-US" sz="1600" dirty="0"/>
              <a:t> e </a:t>
            </a:r>
            <a:r>
              <a:rPr lang="en-US" sz="1600" dirty="0">
                <a:hlinkClick r:id="rId9"/>
              </a:rPr>
              <a:t>https://github.com/JosephPB/XNet</a:t>
            </a:r>
            <a:r>
              <a:rPr lang="en-US" sz="1600" dirty="0"/>
              <a:t>.</a:t>
            </a:r>
          </a:p>
          <a:p>
            <a:pPr algn="just"/>
            <a:r>
              <a:rPr lang="en-US" sz="1600" dirty="0"/>
              <a:t>Towards Data Science. Semantic Segmentation of Aerial Imagery Using U-Net in Python. </a:t>
            </a:r>
            <a:r>
              <a:rPr lang="en-US" sz="1600" dirty="0" err="1"/>
              <a:t>Disponível</a:t>
            </a:r>
            <a:r>
              <a:rPr lang="en-US" sz="1600" dirty="0"/>
              <a:t> </a:t>
            </a:r>
            <a:r>
              <a:rPr lang="en-US" sz="1600" dirty="0" err="1"/>
              <a:t>em</a:t>
            </a:r>
            <a:r>
              <a:rPr lang="en-US" sz="1600" dirty="0"/>
              <a:t>: </a:t>
            </a:r>
            <a:r>
              <a:rPr lang="en-US" sz="1600" dirty="0">
                <a:hlinkClick r:id="rId10"/>
              </a:rPr>
              <a:t>https://towardsdatascience.com/semantic-segmentation-of-aerial-imagery-using-u-net-in-python-552705238514</a:t>
            </a:r>
            <a:r>
              <a:rPr lang="en-US" sz="1600" dirty="0"/>
              <a:t>.</a:t>
            </a:r>
          </a:p>
          <a:p>
            <a:pPr algn="just"/>
            <a:endParaRPr lang="en-US" sz="1600" dirty="0"/>
          </a:p>
          <a:p>
            <a:pPr marL="0" indent="0" algn="just">
              <a:buNone/>
            </a:pPr>
            <a:endParaRPr lang="en-US" sz="1600" dirty="0"/>
          </a:p>
        </p:txBody>
      </p:sp>
    </p:spTree>
    <p:extLst>
      <p:ext uri="{BB962C8B-B14F-4D97-AF65-F5344CB8AC3E}">
        <p14:creationId xmlns:p14="http://schemas.microsoft.com/office/powerpoint/2010/main" val="358180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a:hlinkClick r:id="rId2"/>
            <a:extLst>
              <a:ext uri="{FF2B5EF4-FFF2-40B4-BE49-F238E27FC236}">
                <a16:creationId xmlns:a16="http://schemas.microsoft.com/office/drawing/2014/main" id="{30ED0793-DB26-403B-BEE4-15C29E443486}"/>
              </a:ext>
            </a:extLst>
          </p:cNvPr>
          <p:cNvPicPr>
            <a:picLocks noChangeAspect="1"/>
          </p:cNvPicPr>
          <p:nvPr/>
        </p:nvPicPr>
        <p:blipFill>
          <a:blip r:embed="rId3"/>
          <a:stretch>
            <a:fillRect/>
          </a:stretch>
        </p:blipFill>
        <p:spPr>
          <a:xfrm>
            <a:off x="9163410" y="2845985"/>
            <a:ext cx="1463950" cy="576386"/>
          </a:xfrm>
          <a:prstGeom prst="rect">
            <a:avLst/>
          </a:prstGeom>
        </p:spPr>
      </p:pic>
      <p:pic>
        <p:nvPicPr>
          <p:cNvPr id="9" name="Imagem 8">
            <a:hlinkClick r:id="rId2"/>
            <a:extLst>
              <a:ext uri="{FF2B5EF4-FFF2-40B4-BE49-F238E27FC236}">
                <a16:creationId xmlns:a16="http://schemas.microsoft.com/office/drawing/2014/main" id="{8B67BF3F-9A18-41E1-8E85-7165BFB0B9D7}"/>
              </a:ext>
            </a:extLst>
          </p:cNvPr>
          <p:cNvPicPr>
            <a:picLocks noChangeAspect="1"/>
          </p:cNvPicPr>
          <p:nvPr/>
        </p:nvPicPr>
        <p:blipFill>
          <a:blip r:embed="rId4"/>
          <a:stretch>
            <a:fillRect/>
          </a:stretch>
        </p:blipFill>
        <p:spPr>
          <a:xfrm>
            <a:off x="1090719" y="1589093"/>
            <a:ext cx="4848902" cy="3100820"/>
          </a:xfrm>
          <a:prstGeom prst="rect">
            <a:avLst/>
          </a:prstGeom>
        </p:spPr>
      </p:pic>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 - </a:t>
            </a:r>
            <a:r>
              <a:rPr lang="pt-BR" sz="2000" dirty="0" err="1"/>
              <a:t>Perceptron</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5241637"/>
            <a:ext cx="10515600" cy="1458375"/>
          </a:xfrm>
        </p:spPr>
        <p:txBody>
          <a:bodyPr>
            <a:normAutofit/>
          </a:bodyPr>
          <a:lstStyle/>
          <a:p>
            <a:pPr marL="0" indent="0" algn="just">
              <a:buNone/>
            </a:pPr>
            <a:r>
              <a:rPr lang="pt-BR" sz="1800" dirty="0"/>
              <a:t>Uma Rede Neural Artificial é composta por:</a:t>
            </a:r>
          </a:p>
          <a:p>
            <a:pPr lvl="1" algn="just">
              <a:buFontTx/>
              <a:buChar char="-"/>
            </a:pPr>
            <a:r>
              <a:rPr lang="pt-BR" sz="1600" dirty="0"/>
              <a:t>Um conjunto de nós (ou seja, de neurônios);</a:t>
            </a:r>
          </a:p>
          <a:p>
            <a:pPr lvl="1" algn="just">
              <a:buFontTx/>
              <a:buChar char="-"/>
            </a:pPr>
            <a:r>
              <a:rPr lang="pt-BR" sz="1600" dirty="0"/>
              <a:t>Um padrão de conectividade entre os neurônios, definindo a </a:t>
            </a:r>
            <a:r>
              <a:rPr lang="pt-BR" sz="1600" b="1" dirty="0"/>
              <a:t>arquitetura da rede</a:t>
            </a:r>
            <a:r>
              <a:rPr lang="pt-BR" sz="1600" dirty="0"/>
              <a:t>;</a:t>
            </a:r>
          </a:p>
          <a:p>
            <a:pPr lvl="1" algn="just">
              <a:buFontTx/>
              <a:buChar char="-"/>
            </a:pPr>
            <a:r>
              <a:rPr lang="pt-BR" sz="1600" dirty="0"/>
              <a:t>Um método para determinar os pesos, o treinamento.</a:t>
            </a:r>
          </a:p>
          <a:p>
            <a:pPr lvl="1" algn="just">
              <a:buFontTx/>
              <a:buChar char="-"/>
            </a:pPr>
            <a:endParaRPr lang="pt-BR" sz="1800" dirty="0"/>
          </a:p>
          <a:p>
            <a:pPr algn="just">
              <a:buFontTx/>
              <a:buChar char="-"/>
            </a:pPr>
            <a:endParaRPr lang="pt-BR" sz="2000" dirty="0"/>
          </a:p>
        </p:txBody>
      </p:sp>
      <p:sp>
        <p:nvSpPr>
          <p:cNvPr id="4" name="CaixaDeTexto 3">
            <a:extLst>
              <a:ext uri="{FF2B5EF4-FFF2-40B4-BE49-F238E27FC236}">
                <a16:creationId xmlns:a16="http://schemas.microsoft.com/office/drawing/2014/main" id="{A37B9D2E-2EC2-4AEE-98B2-E3D2BB225DA6}"/>
              </a:ext>
            </a:extLst>
          </p:cNvPr>
          <p:cNvSpPr txBox="1"/>
          <p:nvPr/>
        </p:nvSpPr>
        <p:spPr>
          <a:xfrm>
            <a:off x="1326839" y="4324618"/>
            <a:ext cx="1239079" cy="738664"/>
          </a:xfrm>
          <a:prstGeom prst="rect">
            <a:avLst/>
          </a:prstGeom>
          <a:noFill/>
        </p:spPr>
        <p:txBody>
          <a:bodyPr wrap="square" rtlCol="0">
            <a:spAutoFit/>
          </a:bodyPr>
          <a:lstStyle/>
          <a:p>
            <a:pPr algn="ctr"/>
            <a:r>
              <a:rPr lang="pt-BR" sz="1400" dirty="0"/>
              <a:t>Peso entre a entrada e o neurônio</a:t>
            </a:r>
            <a:endParaRPr lang="en-US" sz="1400" dirty="0"/>
          </a:p>
        </p:txBody>
      </p:sp>
      <p:sp>
        <p:nvSpPr>
          <p:cNvPr id="5" name="CaixaDeTexto 4">
            <a:extLst>
              <a:ext uri="{FF2B5EF4-FFF2-40B4-BE49-F238E27FC236}">
                <a16:creationId xmlns:a16="http://schemas.microsoft.com/office/drawing/2014/main" id="{501794B5-CC95-40D4-A591-C142F113B223}"/>
              </a:ext>
            </a:extLst>
          </p:cNvPr>
          <p:cNvSpPr txBox="1"/>
          <p:nvPr/>
        </p:nvSpPr>
        <p:spPr>
          <a:xfrm>
            <a:off x="3306318" y="3948513"/>
            <a:ext cx="3332922" cy="738664"/>
          </a:xfrm>
          <a:prstGeom prst="rect">
            <a:avLst/>
          </a:prstGeom>
          <a:noFill/>
        </p:spPr>
        <p:txBody>
          <a:bodyPr wrap="square" rtlCol="0">
            <a:spAutoFit/>
          </a:bodyPr>
          <a:lstStyle/>
          <a:p>
            <a:pPr algn="ctr"/>
            <a:r>
              <a:rPr lang="pt-BR" sz="1400" dirty="0"/>
              <a:t>Soma de todos os sinais de entrada ponderada pelos seus respectivos pesos somado ao </a:t>
            </a:r>
            <a:r>
              <a:rPr lang="pt-BR" sz="1400" i="1" dirty="0"/>
              <a:t>bias</a:t>
            </a:r>
            <a:endParaRPr lang="en-US" sz="1400" dirty="0"/>
          </a:p>
        </p:txBody>
      </p:sp>
      <p:sp>
        <p:nvSpPr>
          <p:cNvPr id="6" name="CaixaDeTexto 5">
            <a:extLst>
              <a:ext uri="{FF2B5EF4-FFF2-40B4-BE49-F238E27FC236}">
                <a16:creationId xmlns:a16="http://schemas.microsoft.com/office/drawing/2014/main" id="{44ABE66C-A169-4CE2-8F21-BECB5226B700}"/>
              </a:ext>
            </a:extLst>
          </p:cNvPr>
          <p:cNvSpPr txBox="1"/>
          <p:nvPr/>
        </p:nvSpPr>
        <p:spPr>
          <a:xfrm>
            <a:off x="3971397" y="1569543"/>
            <a:ext cx="2451416" cy="523220"/>
          </a:xfrm>
          <a:prstGeom prst="rect">
            <a:avLst/>
          </a:prstGeom>
          <a:noFill/>
        </p:spPr>
        <p:txBody>
          <a:bodyPr wrap="square" rtlCol="0">
            <a:spAutoFit/>
          </a:bodyPr>
          <a:lstStyle/>
          <a:p>
            <a:pPr algn="ctr"/>
            <a:r>
              <a:rPr lang="pt-BR" sz="1400" dirty="0"/>
              <a:t>Aumenta o grau de liberdade da função de ativação</a:t>
            </a:r>
            <a:endParaRPr lang="en-US" sz="1400" dirty="0"/>
          </a:p>
        </p:txBody>
      </p:sp>
      <p:pic>
        <p:nvPicPr>
          <p:cNvPr id="11" name="Imagem 10">
            <a:hlinkClick r:id="rId2"/>
            <a:extLst>
              <a:ext uri="{FF2B5EF4-FFF2-40B4-BE49-F238E27FC236}">
                <a16:creationId xmlns:a16="http://schemas.microsoft.com/office/drawing/2014/main" id="{8C410AA4-15F3-4CAD-BB9D-C6AF0AB1C97D}"/>
              </a:ext>
            </a:extLst>
          </p:cNvPr>
          <p:cNvPicPr>
            <a:picLocks noChangeAspect="1"/>
          </p:cNvPicPr>
          <p:nvPr/>
        </p:nvPicPr>
        <p:blipFill rotWithShape="1">
          <a:blip r:embed="rId5"/>
          <a:srcRect l="9573"/>
          <a:stretch/>
        </p:blipFill>
        <p:spPr>
          <a:xfrm>
            <a:off x="5885649" y="2888096"/>
            <a:ext cx="2125512" cy="648500"/>
          </a:xfrm>
          <a:prstGeom prst="rect">
            <a:avLst/>
          </a:prstGeom>
        </p:spPr>
      </p:pic>
      <p:sp>
        <p:nvSpPr>
          <p:cNvPr id="7" name="CaixaDeTexto 6">
            <a:extLst>
              <a:ext uri="{FF2B5EF4-FFF2-40B4-BE49-F238E27FC236}">
                <a16:creationId xmlns:a16="http://schemas.microsoft.com/office/drawing/2014/main" id="{E9A4FE31-2CA6-4D3A-8C21-18DB0FC3DC1D}"/>
              </a:ext>
            </a:extLst>
          </p:cNvPr>
          <p:cNvSpPr txBox="1"/>
          <p:nvPr/>
        </p:nvSpPr>
        <p:spPr>
          <a:xfrm>
            <a:off x="4685058" y="3422557"/>
            <a:ext cx="1737755" cy="523220"/>
          </a:xfrm>
          <a:prstGeom prst="rect">
            <a:avLst/>
          </a:prstGeom>
          <a:noFill/>
        </p:spPr>
        <p:txBody>
          <a:bodyPr wrap="square" rtlCol="0">
            <a:spAutoFit/>
          </a:bodyPr>
          <a:lstStyle/>
          <a:p>
            <a:pPr algn="ctr"/>
            <a:r>
              <a:rPr lang="pt-BR" sz="1400" dirty="0"/>
              <a:t>Limita a amplitude da saída do neurônio</a:t>
            </a:r>
            <a:endParaRPr lang="en-US" sz="1400" dirty="0"/>
          </a:p>
        </p:txBody>
      </p:sp>
      <p:sp>
        <p:nvSpPr>
          <p:cNvPr id="20" name="Forma Livre: Forma 19">
            <a:extLst>
              <a:ext uri="{FF2B5EF4-FFF2-40B4-BE49-F238E27FC236}">
                <a16:creationId xmlns:a16="http://schemas.microsoft.com/office/drawing/2014/main" id="{848EACA0-608D-43BB-A510-7392E8771FA7}"/>
              </a:ext>
            </a:extLst>
          </p:cNvPr>
          <p:cNvSpPr/>
          <p:nvPr/>
        </p:nvSpPr>
        <p:spPr>
          <a:xfrm>
            <a:off x="2400266" y="4687899"/>
            <a:ext cx="485387" cy="227030"/>
          </a:xfrm>
          <a:custGeom>
            <a:avLst/>
            <a:gdLst>
              <a:gd name="connsiteX0" fmla="*/ 304800 w 319735"/>
              <a:gd name="connsiteY0" fmla="*/ 0 h 227030"/>
              <a:gd name="connsiteX1" fmla="*/ 284921 w 319735"/>
              <a:gd name="connsiteY1" fmla="*/ 225287 h 227030"/>
              <a:gd name="connsiteX2" fmla="*/ 0 w 319735"/>
              <a:gd name="connsiteY2" fmla="*/ 86139 h 227030"/>
            </a:gdLst>
            <a:ahLst/>
            <a:cxnLst>
              <a:cxn ang="0">
                <a:pos x="connsiteX0" y="connsiteY0"/>
              </a:cxn>
              <a:cxn ang="0">
                <a:pos x="connsiteX1" y="connsiteY1"/>
              </a:cxn>
              <a:cxn ang="0">
                <a:pos x="connsiteX2" y="connsiteY2"/>
              </a:cxn>
            </a:cxnLst>
            <a:rect l="l" t="t" r="r" b="b"/>
            <a:pathLst>
              <a:path w="319735" h="227030">
                <a:moveTo>
                  <a:pt x="304800" y="0"/>
                </a:moveTo>
                <a:cubicBezTo>
                  <a:pt x="320260" y="105465"/>
                  <a:pt x="335721" y="210931"/>
                  <a:pt x="284921" y="225287"/>
                </a:cubicBezTo>
                <a:cubicBezTo>
                  <a:pt x="234121" y="239643"/>
                  <a:pt x="117060" y="162891"/>
                  <a:pt x="0" y="8613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1" name="Forma Livre: Forma 20">
            <a:extLst>
              <a:ext uri="{FF2B5EF4-FFF2-40B4-BE49-F238E27FC236}">
                <a16:creationId xmlns:a16="http://schemas.microsoft.com/office/drawing/2014/main" id="{67D59C07-842C-4AE0-B32E-EE94E5304E6F}"/>
              </a:ext>
            </a:extLst>
          </p:cNvPr>
          <p:cNvSpPr/>
          <p:nvPr/>
        </p:nvSpPr>
        <p:spPr>
          <a:xfrm>
            <a:off x="3387545" y="3673961"/>
            <a:ext cx="245173" cy="410817"/>
          </a:xfrm>
          <a:custGeom>
            <a:avLst/>
            <a:gdLst>
              <a:gd name="connsiteX0" fmla="*/ 245173 w 245173"/>
              <a:gd name="connsiteY0" fmla="*/ 0 h 410817"/>
              <a:gd name="connsiteX1" fmla="*/ 7 w 245173"/>
              <a:gd name="connsiteY1" fmla="*/ 185530 h 410817"/>
              <a:gd name="connsiteX2" fmla="*/ 238547 w 245173"/>
              <a:gd name="connsiteY2" fmla="*/ 410817 h 410817"/>
            </a:gdLst>
            <a:ahLst/>
            <a:cxnLst>
              <a:cxn ang="0">
                <a:pos x="connsiteX0" y="connsiteY0"/>
              </a:cxn>
              <a:cxn ang="0">
                <a:pos x="connsiteX1" y="connsiteY1"/>
              </a:cxn>
              <a:cxn ang="0">
                <a:pos x="connsiteX2" y="connsiteY2"/>
              </a:cxn>
            </a:cxnLst>
            <a:rect l="l" t="t" r="r" b="b"/>
            <a:pathLst>
              <a:path w="245173" h="410817">
                <a:moveTo>
                  <a:pt x="245173" y="0"/>
                </a:moveTo>
                <a:cubicBezTo>
                  <a:pt x="123142" y="58530"/>
                  <a:pt x="1111" y="117061"/>
                  <a:pt x="7" y="185530"/>
                </a:cubicBezTo>
                <a:cubicBezTo>
                  <a:pt x="-1097" y="253999"/>
                  <a:pt x="118725" y="332408"/>
                  <a:pt x="238547" y="41081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Forma Livre: Forma 21">
            <a:extLst>
              <a:ext uri="{FF2B5EF4-FFF2-40B4-BE49-F238E27FC236}">
                <a16:creationId xmlns:a16="http://schemas.microsoft.com/office/drawing/2014/main" id="{76F2879D-7797-4C96-B3F8-8A708A634F9F}"/>
              </a:ext>
            </a:extLst>
          </p:cNvPr>
          <p:cNvSpPr/>
          <p:nvPr/>
        </p:nvSpPr>
        <p:spPr>
          <a:xfrm rot="701219">
            <a:off x="3788078" y="1508003"/>
            <a:ext cx="549080" cy="162181"/>
          </a:xfrm>
          <a:custGeom>
            <a:avLst/>
            <a:gdLst>
              <a:gd name="connsiteX0" fmla="*/ 0 w 523461"/>
              <a:gd name="connsiteY0" fmla="*/ 220809 h 220809"/>
              <a:gd name="connsiteX1" fmla="*/ 192157 w 523461"/>
              <a:gd name="connsiteY1" fmla="*/ 2148 h 220809"/>
              <a:gd name="connsiteX2" fmla="*/ 523461 w 523461"/>
              <a:gd name="connsiteY2" fmla="*/ 128043 h 220809"/>
            </a:gdLst>
            <a:ahLst/>
            <a:cxnLst>
              <a:cxn ang="0">
                <a:pos x="connsiteX0" y="connsiteY0"/>
              </a:cxn>
              <a:cxn ang="0">
                <a:pos x="connsiteX1" y="connsiteY1"/>
              </a:cxn>
              <a:cxn ang="0">
                <a:pos x="connsiteX2" y="connsiteY2"/>
              </a:cxn>
            </a:cxnLst>
            <a:rect l="l" t="t" r="r" b="b"/>
            <a:pathLst>
              <a:path w="523461" h="220809">
                <a:moveTo>
                  <a:pt x="0" y="220809"/>
                </a:moveTo>
                <a:cubicBezTo>
                  <a:pt x="52456" y="119209"/>
                  <a:pt x="104913" y="17609"/>
                  <a:pt x="192157" y="2148"/>
                </a:cubicBezTo>
                <a:cubicBezTo>
                  <a:pt x="279401" y="-13313"/>
                  <a:pt x="401431" y="57365"/>
                  <a:pt x="523461" y="128043"/>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orma Livre: Forma 22">
            <a:extLst>
              <a:ext uri="{FF2B5EF4-FFF2-40B4-BE49-F238E27FC236}">
                <a16:creationId xmlns:a16="http://schemas.microsoft.com/office/drawing/2014/main" id="{C0A0860D-6FE0-4BD7-A7A6-DF3071783FA3}"/>
              </a:ext>
            </a:extLst>
          </p:cNvPr>
          <p:cNvSpPr/>
          <p:nvPr/>
        </p:nvSpPr>
        <p:spPr>
          <a:xfrm>
            <a:off x="4583974" y="3395665"/>
            <a:ext cx="248065" cy="238539"/>
          </a:xfrm>
          <a:custGeom>
            <a:avLst/>
            <a:gdLst>
              <a:gd name="connsiteX0" fmla="*/ 135422 w 248065"/>
              <a:gd name="connsiteY0" fmla="*/ 0 h 238539"/>
              <a:gd name="connsiteX1" fmla="*/ 2900 w 248065"/>
              <a:gd name="connsiteY1" fmla="*/ 192156 h 238539"/>
              <a:gd name="connsiteX2" fmla="*/ 248065 w 248065"/>
              <a:gd name="connsiteY2" fmla="*/ 238539 h 238539"/>
            </a:gdLst>
            <a:ahLst/>
            <a:cxnLst>
              <a:cxn ang="0">
                <a:pos x="connsiteX0" y="connsiteY0"/>
              </a:cxn>
              <a:cxn ang="0">
                <a:pos x="connsiteX1" y="connsiteY1"/>
              </a:cxn>
              <a:cxn ang="0">
                <a:pos x="connsiteX2" y="connsiteY2"/>
              </a:cxn>
            </a:cxnLst>
            <a:rect l="l" t="t" r="r" b="b"/>
            <a:pathLst>
              <a:path w="248065" h="238539">
                <a:moveTo>
                  <a:pt x="135422" y="0"/>
                </a:moveTo>
                <a:cubicBezTo>
                  <a:pt x="59774" y="76200"/>
                  <a:pt x="-15874" y="152400"/>
                  <a:pt x="2900" y="192156"/>
                </a:cubicBezTo>
                <a:cubicBezTo>
                  <a:pt x="21674" y="231913"/>
                  <a:pt x="134869" y="235226"/>
                  <a:pt x="248065" y="23853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CaixaDeTexto 23">
            <a:extLst>
              <a:ext uri="{FF2B5EF4-FFF2-40B4-BE49-F238E27FC236}">
                <a16:creationId xmlns:a16="http://schemas.microsoft.com/office/drawing/2014/main" id="{E594674B-78B5-44B4-BBC1-839C49B25A97}"/>
              </a:ext>
            </a:extLst>
          </p:cNvPr>
          <p:cNvSpPr txBox="1"/>
          <p:nvPr/>
        </p:nvSpPr>
        <p:spPr>
          <a:xfrm>
            <a:off x="8183877" y="2164214"/>
            <a:ext cx="2335109" cy="523220"/>
          </a:xfrm>
          <a:prstGeom prst="rect">
            <a:avLst/>
          </a:prstGeom>
          <a:noFill/>
        </p:spPr>
        <p:txBody>
          <a:bodyPr wrap="square" rtlCol="0">
            <a:spAutoFit/>
          </a:bodyPr>
          <a:lstStyle/>
          <a:p>
            <a:pPr algn="ctr"/>
            <a:r>
              <a:rPr lang="pt-BR" sz="1400" dirty="0"/>
              <a:t>Essa função de ativação pode ser definida de várias formas</a:t>
            </a:r>
            <a:endParaRPr lang="en-US" sz="1400" dirty="0"/>
          </a:p>
        </p:txBody>
      </p:sp>
      <p:sp>
        <p:nvSpPr>
          <p:cNvPr id="26" name="CaixaDeTexto 25">
            <a:extLst>
              <a:ext uri="{FF2B5EF4-FFF2-40B4-BE49-F238E27FC236}">
                <a16:creationId xmlns:a16="http://schemas.microsoft.com/office/drawing/2014/main" id="{2D1D0142-0E02-4253-BEE3-248D137D1B44}"/>
              </a:ext>
            </a:extLst>
          </p:cNvPr>
          <p:cNvSpPr txBox="1"/>
          <p:nvPr/>
        </p:nvSpPr>
        <p:spPr>
          <a:xfrm>
            <a:off x="8209280" y="2745815"/>
            <a:ext cx="2065245" cy="2246769"/>
          </a:xfrm>
          <a:prstGeom prst="rect">
            <a:avLst/>
          </a:prstGeom>
          <a:noFill/>
        </p:spPr>
        <p:txBody>
          <a:bodyPr wrap="none" rtlCol="0">
            <a:spAutoFit/>
          </a:bodyPr>
          <a:lstStyle/>
          <a:p>
            <a:pPr marL="285750" indent="-285750">
              <a:buFont typeface="Arial" panose="020B0604020202020204" pitchFamily="34" charset="0"/>
              <a:buChar char="•"/>
            </a:pPr>
            <a:r>
              <a:rPr lang="pt-BR" sz="1400" dirty="0" err="1"/>
              <a:t>Sigmóide</a:t>
            </a:r>
            <a:r>
              <a:rPr lang="pt-BR" sz="1400" dirty="0"/>
              <a:t>:</a:t>
            </a:r>
          </a:p>
          <a:p>
            <a:endParaRPr lang="pt-BR" sz="1400" dirty="0"/>
          </a:p>
          <a:p>
            <a:endParaRPr lang="pt-BR" sz="1400" dirty="0"/>
          </a:p>
          <a:p>
            <a:pPr marL="285750" indent="-285750">
              <a:buFont typeface="Arial" panose="020B0604020202020204" pitchFamily="34" charset="0"/>
              <a:buChar char="•"/>
            </a:pPr>
            <a:r>
              <a:rPr lang="pt-BR" sz="1400" dirty="0"/>
              <a:t>Tangente Hiperbólica:</a:t>
            </a:r>
          </a:p>
          <a:p>
            <a:endParaRPr lang="pt-BR" sz="1400" dirty="0"/>
          </a:p>
          <a:p>
            <a:endParaRPr lang="pt-BR" sz="1400" dirty="0"/>
          </a:p>
          <a:p>
            <a:pPr marL="285750" indent="-285750">
              <a:buFont typeface="Arial" panose="020B0604020202020204" pitchFamily="34" charset="0"/>
              <a:buChar char="•"/>
            </a:pPr>
            <a:r>
              <a:rPr lang="pt-BR" sz="1400" dirty="0" err="1"/>
              <a:t>ReLU</a:t>
            </a:r>
            <a:r>
              <a:rPr lang="pt-BR" sz="1400" dirty="0"/>
              <a:t>:</a:t>
            </a:r>
          </a:p>
          <a:p>
            <a:endParaRPr lang="pt-BR" sz="1400" dirty="0"/>
          </a:p>
          <a:p>
            <a:endParaRPr lang="pt-BR" sz="1400" dirty="0"/>
          </a:p>
          <a:p>
            <a:pPr marL="285750" indent="-285750">
              <a:buFont typeface="Arial" panose="020B0604020202020204" pitchFamily="34" charset="0"/>
              <a:buChar char="•"/>
            </a:pPr>
            <a:r>
              <a:rPr lang="pt-BR" sz="1400" dirty="0"/>
              <a:t>Entre outras...</a:t>
            </a:r>
            <a:endParaRPr lang="en-US" sz="1400" dirty="0"/>
          </a:p>
        </p:txBody>
      </p:sp>
      <p:pic>
        <p:nvPicPr>
          <p:cNvPr id="30" name="Imagem 29">
            <a:hlinkClick r:id="rId2"/>
            <a:extLst>
              <a:ext uri="{FF2B5EF4-FFF2-40B4-BE49-F238E27FC236}">
                <a16:creationId xmlns:a16="http://schemas.microsoft.com/office/drawing/2014/main" id="{138311BA-FD47-46AA-9038-CE5399E5538A}"/>
              </a:ext>
            </a:extLst>
          </p:cNvPr>
          <p:cNvPicPr>
            <a:picLocks noChangeAspect="1"/>
          </p:cNvPicPr>
          <p:nvPr/>
        </p:nvPicPr>
        <p:blipFill>
          <a:blip r:embed="rId6"/>
          <a:stretch>
            <a:fillRect/>
          </a:stretch>
        </p:blipFill>
        <p:spPr>
          <a:xfrm>
            <a:off x="9163410" y="3614775"/>
            <a:ext cx="1933623" cy="508848"/>
          </a:xfrm>
          <a:prstGeom prst="rect">
            <a:avLst/>
          </a:prstGeom>
        </p:spPr>
      </p:pic>
      <p:pic>
        <p:nvPicPr>
          <p:cNvPr id="32" name="Imagem 31">
            <a:hlinkClick r:id="rId2"/>
            <a:extLst>
              <a:ext uri="{FF2B5EF4-FFF2-40B4-BE49-F238E27FC236}">
                <a16:creationId xmlns:a16="http://schemas.microsoft.com/office/drawing/2014/main" id="{0D3ADE22-9C7F-4247-8B92-DAEF7963238B}"/>
              </a:ext>
            </a:extLst>
          </p:cNvPr>
          <p:cNvPicPr>
            <a:picLocks noChangeAspect="1"/>
          </p:cNvPicPr>
          <p:nvPr/>
        </p:nvPicPr>
        <p:blipFill>
          <a:blip r:embed="rId7"/>
          <a:stretch>
            <a:fillRect/>
          </a:stretch>
        </p:blipFill>
        <p:spPr>
          <a:xfrm>
            <a:off x="9156056" y="4310654"/>
            <a:ext cx="1362930" cy="306239"/>
          </a:xfrm>
          <a:prstGeom prst="rect">
            <a:avLst/>
          </a:prstGeom>
        </p:spPr>
      </p:pic>
      <p:sp>
        <p:nvSpPr>
          <p:cNvPr id="33" name="Forma Livre: Forma 32">
            <a:extLst>
              <a:ext uri="{FF2B5EF4-FFF2-40B4-BE49-F238E27FC236}">
                <a16:creationId xmlns:a16="http://schemas.microsoft.com/office/drawing/2014/main" id="{4E384874-E882-4524-AF57-7D4994A77033}"/>
              </a:ext>
            </a:extLst>
          </p:cNvPr>
          <p:cNvSpPr/>
          <p:nvPr/>
        </p:nvSpPr>
        <p:spPr>
          <a:xfrm>
            <a:off x="4822613" y="2081388"/>
            <a:ext cx="3393440" cy="607625"/>
          </a:xfrm>
          <a:custGeom>
            <a:avLst/>
            <a:gdLst>
              <a:gd name="connsiteX0" fmla="*/ 0 w 3393440"/>
              <a:gd name="connsiteY0" fmla="*/ 607625 h 607625"/>
              <a:gd name="connsiteX1" fmla="*/ 1869440 w 3393440"/>
              <a:gd name="connsiteY1" fmla="*/ 25119 h 607625"/>
              <a:gd name="connsiteX2" fmla="*/ 3393440 w 3393440"/>
              <a:gd name="connsiteY2" fmla="*/ 160585 h 607625"/>
            </a:gdLst>
            <a:ahLst/>
            <a:cxnLst>
              <a:cxn ang="0">
                <a:pos x="connsiteX0" y="connsiteY0"/>
              </a:cxn>
              <a:cxn ang="0">
                <a:pos x="connsiteX1" y="connsiteY1"/>
              </a:cxn>
              <a:cxn ang="0">
                <a:pos x="connsiteX2" y="connsiteY2"/>
              </a:cxn>
            </a:cxnLst>
            <a:rect l="l" t="t" r="r" b="b"/>
            <a:pathLst>
              <a:path w="3393440" h="607625">
                <a:moveTo>
                  <a:pt x="0" y="607625"/>
                </a:moveTo>
                <a:cubicBezTo>
                  <a:pt x="651933" y="353625"/>
                  <a:pt x="1303867" y="99626"/>
                  <a:pt x="1869440" y="25119"/>
                </a:cubicBezTo>
                <a:cubicBezTo>
                  <a:pt x="2435013" y="-49388"/>
                  <a:pt x="2914226" y="55598"/>
                  <a:pt x="3393440" y="160585"/>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pic>
        <p:nvPicPr>
          <p:cNvPr id="4100" name="Picture 4" descr="Neurônio Biológico">
            <a:hlinkClick r:id="rId8"/>
            <a:extLst>
              <a:ext uri="{FF2B5EF4-FFF2-40B4-BE49-F238E27FC236}">
                <a16:creationId xmlns:a16="http://schemas.microsoft.com/office/drawing/2014/main" id="{826E9D64-5AD6-40A7-9B9E-454D1C7A7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7033" y="184562"/>
            <a:ext cx="3810000"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317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C265F-B14D-452D-9126-5318AD173F55}"/>
              </a:ext>
            </a:extLst>
          </p:cNvPr>
          <p:cNvSpPr>
            <a:spLocks noGrp="1"/>
          </p:cNvSpPr>
          <p:nvPr>
            <p:ph type="ctrTitle"/>
          </p:nvPr>
        </p:nvSpPr>
        <p:spPr>
          <a:xfrm>
            <a:off x="1440622" y="2545699"/>
            <a:ext cx="9310756" cy="1766602"/>
          </a:xfrm>
        </p:spPr>
        <p:txBody>
          <a:bodyPr anchor="ctr">
            <a:normAutofit/>
          </a:bodyPr>
          <a:lstStyle/>
          <a:p>
            <a:r>
              <a:rPr lang="pt-BR" sz="3600" dirty="0"/>
              <a:t>Obrigada!</a:t>
            </a:r>
            <a:endParaRPr lang="en-US" sz="3600" dirty="0"/>
          </a:p>
        </p:txBody>
      </p:sp>
      <p:sp>
        <p:nvSpPr>
          <p:cNvPr id="6" name="Subtítulo 2">
            <a:extLst>
              <a:ext uri="{FF2B5EF4-FFF2-40B4-BE49-F238E27FC236}">
                <a16:creationId xmlns:a16="http://schemas.microsoft.com/office/drawing/2014/main" id="{3453AFA2-CF82-4A2B-A602-F6FEB69E0772}"/>
              </a:ext>
            </a:extLst>
          </p:cNvPr>
          <p:cNvSpPr txBox="1">
            <a:spLocks/>
          </p:cNvSpPr>
          <p:nvPr/>
        </p:nvSpPr>
        <p:spPr>
          <a:xfrm>
            <a:off x="1524000" y="506540"/>
            <a:ext cx="9144000" cy="15008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3200" dirty="0"/>
              <a:t>Redes Neurais Convolucionais</a:t>
            </a:r>
            <a:br>
              <a:rPr lang="pt-BR" sz="3200" dirty="0"/>
            </a:br>
            <a:r>
              <a:rPr lang="pt-BR" sz="2000" dirty="0"/>
              <a:t>Segmentação de Imagens</a:t>
            </a:r>
            <a:endParaRPr lang="en-US" sz="2000" dirty="0"/>
          </a:p>
        </p:txBody>
      </p:sp>
      <p:sp>
        <p:nvSpPr>
          <p:cNvPr id="7" name="Subtítulo 2">
            <a:extLst>
              <a:ext uri="{FF2B5EF4-FFF2-40B4-BE49-F238E27FC236}">
                <a16:creationId xmlns:a16="http://schemas.microsoft.com/office/drawing/2014/main" id="{28403DE1-B179-474D-932C-E74B6DAF61A2}"/>
              </a:ext>
            </a:extLst>
          </p:cNvPr>
          <p:cNvSpPr txBox="1">
            <a:spLocks/>
          </p:cNvSpPr>
          <p:nvPr/>
        </p:nvSpPr>
        <p:spPr>
          <a:xfrm>
            <a:off x="1524000" y="5983357"/>
            <a:ext cx="9144000" cy="36810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t>Giovanna Carreira Marinho</a:t>
            </a:r>
            <a:endParaRPr lang="en-US" sz="1800" b="1" dirty="0"/>
          </a:p>
        </p:txBody>
      </p:sp>
      <p:pic>
        <p:nvPicPr>
          <p:cNvPr id="1030" name="Picture 6" descr="unesp-logo-11 – Fepisa">
            <a:extLst>
              <a:ext uri="{FF2B5EF4-FFF2-40B4-BE49-F238E27FC236}">
                <a16:creationId xmlns:a16="http://schemas.microsoft.com/office/drawing/2014/main" id="{8AF94BCD-392D-44DD-AA05-0061AFED7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967"/>
          <a:stretch/>
        </p:blipFill>
        <p:spPr bwMode="auto">
          <a:xfrm>
            <a:off x="1642166" y="782489"/>
            <a:ext cx="1149997" cy="89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338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 - </a:t>
            </a:r>
            <a:r>
              <a:rPr lang="pt-BR" sz="2000" dirty="0" err="1"/>
              <a:t>Perceptron</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000" dirty="0"/>
              <a:t>Um único </a:t>
            </a:r>
            <a:r>
              <a:rPr lang="pt-BR" sz="2000" dirty="0" err="1"/>
              <a:t>Perceptron</a:t>
            </a:r>
            <a:r>
              <a:rPr lang="pt-BR" sz="2000" dirty="0"/>
              <a:t> (ou uma rede com apenas uma camada) pode ser utilizado para problemas simples de classificação (classes linearmente separáveis). A partir do momento que a complexidade do problema aumenta, outras camadas são necessárias. Nesse caso, o número de camadas, a quantidade de neurônios por camada, o tipo de conexão entre neurônios de camadas diferentes, são alguns fatores a serem decididos ao construir uma rede neural.</a:t>
            </a:r>
          </a:p>
          <a:p>
            <a:pPr marL="0" indent="0" algn="just">
              <a:buNone/>
            </a:pPr>
            <a:r>
              <a:rPr lang="pt-BR" sz="2000" dirty="0"/>
              <a:t>A camada de entrada da rede é responsável por receber o estímulo do ambiente. A(s) camada(s) intermediária(s), também chamada de oculta, não tem contato direto com o ambiente. A camada de saída é responsável por enviar a saída para o ambiente.</a:t>
            </a:r>
          </a:p>
          <a:p>
            <a:pPr marL="0" indent="0" algn="just">
              <a:buNone/>
            </a:pPr>
            <a:r>
              <a:rPr lang="pt-BR" sz="1800" dirty="0"/>
              <a:t>Uma vez definia a arquitetura da rede, o processo de aprendizado pode ser iniciado. Nele é feita uma apresentação de padrões de entrada para rede. Na maioria delas, os pesos são ajustados a partir de uma regra, processamento ou algoritmo. Uma vez definido os pesos da rede, o processo de teste é iniciado. Um novo conjunto de dados é aplicado</a:t>
            </a:r>
          </a:p>
          <a:p>
            <a:pPr marL="0" indent="0" algn="just">
              <a:buNone/>
            </a:pPr>
            <a:r>
              <a:rPr lang="pt-BR" sz="1800" dirty="0"/>
              <a:t>Alguns problemas que podem acontecer durante o treinamento da rede são:</a:t>
            </a:r>
          </a:p>
          <a:p>
            <a:pPr lvl="1" algn="just">
              <a:buFontTx/>
              <a:buChar char="-"/>
            </a:pPr>
            <a:r>
              <a:rPr lang="pt-BR" sz="1400" i="1" dirty="0" err="1"/>
              <a:t>Overfitting</a:t>
            </a:r>
            <a:r>
              <a:rPr lang="pt-BR" sz="1400" dirty="0"/>
              <a:t>: a rede é treinada mais que o necessário (muitas iterações) e depois de uma certa época a rede piora de desempenho, uma vez que ela passa a memorizar padrões de treinamento e não é capaz de fazer generalizações;</a:t>
            </a:r>
          </a:p>
          <a:p>
            <a:pPr lvl="1" algn="just">
              <a:buFontTx/>
              <a:buChar char="-"/>
            </a:pPr>
            <a:r>
              <a:rPr lang="pt-BR" sz="1400" i="1" dirty="0" err="1"/>
              <a:t>Underfitting</a:t>
            </a:r>
            <a:r>
              <a:rPr lang="pt-BR" sz="1400" dirty="0"/>
              <a:t>: o modelo não se adapta com os dados de treinamento, se tornando insuficiente.</a:t>
            </a:r>
            <a:endParaRPr lang="pt-BR" sz="1600" i="1" dirty="0"/>
          </a:p>
          <a:p>
            <a:pPr algn="just">
              <a:buFontTx/>
              <a:buChar char="-"/>
            </a:pPr>
            <a:endParaRPr lang="pt-BR" sz="2400" dirty="0"/>
          </a:p>
        </p:txBody>
      </p:sp>
    </p:spTree>
    <p:extLst>
      <p:ext uri="{BB962C8B-B14F-4D97-AF65-F5344CB8AC3E}">
        <p14:creationId xmlns:p14="http://schemas.microsoft.com/office/powerpoint/2010/main" val="223562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400" dirty="0"/>
              <a:t>Em 1958, um estudo sobre a estrutura do córtex visual foi realizado por David Hubel e Torsten Wiesel. Nesse estudo, foi mostrado que muitos neurônios dessa região possuem um pequeno campo receptivo local, significando que essas estruturas reagem apenas a estímulos visuais localizados em uma região limitada do campo visual. Juntos, os campos receptivos de diferentes neurônios podem se sobrepor para cobrir todo o campo visual.</a:t>
            </a:r>
            <a:endParaRPr lang="pt-BR" sz="2000" dirty="0"/>
          </a:p>
        </p:txBody>
      </p:sp>
      <p:pic>
        <p:nvPicPr>
          <p:cNvPr id="2050" name="Picture 2" descr="mls2 1401">
            <a:hlinkClick r:id="rId2"/>
            <a:extLst>
              <a:ext uri="{FF2B5EF4-FFF2-40B4-BE49-F238E27FC236}">
                <a16:creationId xmlns:a16="http://schemas.microsoft.com/office/drawing/2014/main" id="{B4F5F013-DA89-4973-B992-16D410C72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031" y="4161970"/>
            <a:ext cx="6262669" cy="204515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07CE802-D0B4-4343-B726-D325BF5A3697}"/>
              </a:ext>
            </a:extLst>
          </p:cNvPr>
          <p:cNvSpPr txBox="1"/>
          <p:nvPr/>
        </p:nvSpPr>
        <p:spPr>
          <a:xfrm>
            <a:off x="6036365" y="4014995"/>
            <a:ext cx="2213113" cy="523220"/>
          </a:xfrm>
          <a:prstGeom prst="rect">
            <a:avLst/>
          </a:prstGeom>
          <a:noFill/>
        </p:spPr>
        <p:txBody>
          <a:bodyPr wrap="square" rtlCol="0">
            <a:spAutoFit/>
          </a:bodyPr>
          <a:lstStyle/>
          <a:p>
            <a:pPr algn="ctr"/>
            <a:r>
              <a:rPr lang="pt-BR" sz="1400" dirty="0"/>
              <a:t>Campos receptivos locais de cinco neurônios</a:t>
            </a:r>
            <a:endParaRPr lang="en-US" sz="1400" dirty="0"/>
          </a:p>
        </p:txBody>
      </p:sp>
      <p:sp>
        <p:nvSpPr>
          <p:cNvPr id="12" name="CaixaDeTexto 11">
            <a:extLst>
              <a:ext uri="{FF2B5EF4-FFF2-40B4-BE49-F238E27FC236}">
                <a16:creationId xmlns:a16="http://schemas.microsoft.com/office/drawing/2014/main" id="{65A8078A-1BA6-452A-BADD-5C5C84E2F6C3}"/>
              </a:ext>
            </a:extLst>
          </p:cNvPr>
          <p:cNvSpPr txBox="1"/>
          <p:nvPr/>
        </p:nvSpPr>
        <p:spPr>
          <a:xfrm>
            <a:off x="9260212" y="4276605"/>
            <a:ext cx="2030896" cy="1815882"/>
          </a:xfrm>
          <a:prstGeom prst="rect">
            <a:avLst/>
          </a:prstGeom>
          <a:noFill/>
        </p:spPr>
        <p:txBody>
          <a:bodyPr wrap="square" rtlCol="0">
            <a:spAutoFit/>
          </a:bodyPr>
          <a:lstStyle/>
          <a:p>
            <a:pPr algn="ctr"/>
            <a:r>
              <a:rPr lang="pt-BR" sz="1400" dirty="0"/>
              <a:t>Observa-se que à medida que o sinal visual percorre os módulos cerebrais consecutivos, os neurônios respondem a padrões mais complexos em campos receptivos maiores</a:t>
            </a:r>
            <a:endParaRPr lang="en-US" sz="1400" dirty="0"/>
          </a:p>
        </p:txBody>
      </p:sp>
      <p:sp>
        <p:nvSpPr>
          <p:cNvPr id="10" name="Forma Livre: Forma 9">
            <a:extLst>
              <a:ext uri="{FF2B5EF4-FFF2-40B4-BE49-F238E27FC236}">
                <a16:creationId xmlns:a16="http://schemas.microsoft.com/office/drawing/2014/main" id="{FD30F81C-FF02-4908-BA46-A93711CE4AFC}"/>
              </a:ext>
            </a:extLst>
          </p:cNvPr>
          <p:cNvSpPr/>
          <p:nvPr/>
        </p:nvSpPr>
        <p:spPr>
          <a:xfrm>
            <a:off x="7944678" y="4306957"/>
            <a:ext cx="675961" cy="1152939"/>
          </a:xfrm>
          <a:custGeom>
            <a:avLst/>
            <a:gdLst>
              <a:gd name="connsiteX0" fmla="*/ 0 w 675961"/>
              <a:gd name="connsiteY0" fmla="*/ 0 h 1152939"/>
              <a:gd name="connsiteX1" fmla="*/ 371061 w 675961"/>
              <a:gd name="connsiteY1" fmla="*/ 212034 h 1152939"/>
              <a:gd name="connsiteX2" fmla="*/ 675861 w 675961"/>
              <a:gd name="connsiteY2" fmla="*/ 801756 h 1152939"/>
              <a:gd name="connsiteX3" fmla="*/ 397565 w 675961"/>
              <a:gd name="connsiteY3" fmla="*/ 1152939 h 1152939"/>
            </a:gdLst>
            <a:ahLst/>
            <a:cxnLst>
              <a:cxn ang="0">
                <a:pos x="connsiteX0" y="connsiteY0"/>
              </a:cxn>
              <a:cxn ang="0">
                <a:pos x="connsiteX1" y="connsiteY1"/>
              </a:cxn>
              <a:cxn ang="0">
                <a:pos x="connsiteX2" y="connsiteY2"/>
              </a:cxn>
              <a:cxn ang="0">
                <a:pos x="connsiteX3" y="connsiteY3"/>
              </a:cxn>
            </a:cxnLst>
            <a:rect l="l" t="t" r="r" b="b"/>
            <a:pathLst>
              <a:path w="675961" h="1152939">
                <a:moveTo>
                  <a:pt x="0" y="0"/>
                </a:moveTo>
                <a:cubicBezTo>
                  <a:pt x="129209" y="39204"/>
                  <a:pt x="258418" y="78408"/>
                  <a:pt x="371061" y="212034"/>
                </a:cubicBezTo>
                <a:cubicBezTo>
                  <a:pt x="483704" y="345660"/>
                  <a:pt x="671444" y="644939"/>
                  <a:pt x="675861" y="801756"/>
                </a:cubicBezTo>
                <a:cubicBezTo>
                  <a:pt x="680278" y="958573"/>
                  <a:pt x="538921" y="1055756"/>
                  <a:pt x="397565" y="1152939"/>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16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400" dirty="0"/>
              <a:t>Inspirado no estudo anterior, em 1980, um pesquisador se tornou o pioneiro no desenvolvimento dessa arquitetura (CNN), </a:t>
            </a:r>
            <a:r>
              <a:rPr lang="pt-BR" sz="2400" dirty="0" err="1"/>
              <a:t>Kunihiko</a:t>
            </a:r>
            <a:r>
              <a:rPr lang="pt-BR" sz="2400" dirty="0"/>
              <a:t> Fukushima com a rede chamada </a:t>
            </a:r>
            <a:r>
              <a:rPr lang="pt-BR" sz="2400" i="1" dirty="0" err="1"/>
              <a:t>Neocognitron</a:t>
            </a:r>
            <a:r>
              <a:rPr lang="pt-BR" sz="2400" dirty="0"/>
              <a:t>. Seu design hierárquico e multicamadas permitiu o aprendizado de padrões visuais, como o reconhecimento de caracteres manuscritos.</a:t>
            </a:r>
          </a:p>
        </p:txBody>
      </p:sp>
      <p:pic>
        <p:nvPicPr>
          <p:cNvPr id="1026" name="Picture 2" descr="PDF] Neocognitron for handwritten digit recognition | Semantic Scholar">
            <a:hlinkClick r:id="rId2"/>
            <a:extLst>
              <a:ext uri="{FF2B5EF4-FFF2-40B4-BE49-F238E27FC236}">
                <a16:creationId xmlns:a16="http://schemas.microsoft.com/office/drawing/2014/main" id="{4A1557F7-3D64-4407-AA15-92F62AC33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379" y="3917346"/>
            <a:ext cx="3757242" cy="260486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0FE9264-F122-46AD-AB6A-5F0A495FC228}"/>
              </a:ext>
            </a:extLst>
          </p:cNvPr>
          <p:cNvSpPr txBox="1"/>
          <p:nvPr/>
        </p:nvSpPr>
        <p:spPr>
          <a:xfrm>
            <a:off x="772417" y="4448711"/>
            <a:ext cx="3311189" cy="1569660"/>
          </a:xfrm>
          <a:prstGeom prst="rect">
            <a:avLst/>
          </a:prstGeom>
          <a:noFill/>
        </p:spPr>
        <p:txBody>
          <a:bodyPr wrap="square" rtlCol="0">
            <a:spAutoFit/>
          </a:bodyPr>
          <a:lstStyle/>
          <a:p>
            <a:pPr algn="ctr"/>
            <a:r>
              <a:rPr lang="pt-BR" sz="1600" i="1" dirty="0"/>
              <a:t>S-</a:t>
            </a:r>
            <a:r>
              <a:rPr lang="pt-BR" sz="1600" i="1" dirty="0" err="1"/>
              <a:t>cells</a:t>
            </a:r>
            <a:r>
              <a:rPr lang="pt-BR" sz="1600" dirty="0"/>
              <a:t> responsável por extrair características locais. Essas características locais, no objeto de entrada, são integrados gradualmente e classificadas nas camadas seguintes</a:t>
            </a:r>
            <a:endParaRPr lang="en-US" sz="1600" i="1" dirty="0"/>
          </a:p>
        </p:txBody>
      </p:sp>
      <p:sp>
        <p:nvSpPr>
          <p:cNvPr id="5" name="CaixaDeTexto 4">
            <a:extLst>
              <a:ext uri="{FF2B5EF4-FFF2-40B4-BE49-F238E27FC236}">
                <a16:creationId xmlns:a16="http://schemas.microsoft.com/office/drawing/2014/main" id="{410D0787-8A4B-4C28-92BD-CE17551AB264}"/>
              </a:ext>
            </a:extLst>
          </p:cNvPr>
          <p:cNvSpPr txBox="1"/>
          <p:nvPr/>
        </p:nvSpPr>
        <p:spPr>
          <a:xfrm>
            <a:off x="8371583" y="3917346"/>
            <a:ext cx="2702560" cy="1077218"/>
          </a:xfrm>
          <a:prstGeom prst="rect">
            <a:avLst/>
          </a:prstGeom>
          <a:noFill/>
        </p:spPr>
        <p:txBody>
          <a:bodyPr wrap="square" rtlCol="0">
            <a:spAutoFit/>
          </a:bodyPr>
          <a:lstStyle/>
          <a:p>
            <a:pPr algn="ctr"/>
            <a:r>
              <a:rPr lang="pt-BR" sz="1600" i="1" dirty="0"/>
              <a:t>C-</a:t>
            </a:r>
            <a:r>
              <a:rPr lang="pt-BR" sz="1600" i="1" dirty="0" err="1"/>
              <a:t>cells</a:t>
            </a:r>
            <a:r>
              <a:rPr lang="pt-BR" sz="1600" dirty="0"/>
              <a:t> responsável por extrair deformações das características, como desvios locais.</a:t>
            </a:r>
            <a:endParaRPr lang="en-US" sz="1600" i="1" dirty="0"/>
          </a:p>
        </p:txBody>
      </p:sp>
      <p:sp>
        <p:nvSpPr>
          <p:cNvPr id="6" name="Forma Livre: Forma 5">
            <a:extLst>
              <a:ext uri="{FF2B5EF4-FFF2-40B4-BE49-F238E27FC236}">
                <a16:creationId xmlns:a16="http://schemas.microsoft.com/office/drawing/2014/main" id="{40AD6576-0B78-43BD-A0C7-66DE5BC63352}"/>
              </a:ext>
            </a:extLst>
          </p:cNvPr>
          <p:cNvSpPr/>
          <p:nvPr/>
        </p:nvSpPr>
        <p:spPr>
          <a:xfrm>
            <a:off x="1666240" y="3603263"/>
            <a:ext cx="3818210" cy="853590"/>
          </a:xfrm>
          <a:custGeom>
            <a:avLst/>
            <a:gdLst>
              <a:gd name="connsiteX0" fmla="*/ 0 w 3818210"/>
              <a:gd name="connsiteY0" fmla="*/ 853590 h 853590"/>
              <a:gd name="connsiteX1" fmla="*/ 1971040 w 3818210"/>
              <a:gd name="connsiteY1" fmla="*/ 359137 h 853590"/>
              <a:gd name="connsiteX2" fmla="*/ 3616960 w 3818210"/>
              <a:gd name="connsiteY2" fmla="*/ 150 h 853590"/>
              <a:gd name="connsiteX3" fmla="*/ 3732107 w 3818210"/>
              <a:gd name="connsiteY3" fmla="*/ 399777 h 853590"/>
            </a:gdLst>
            <a:ahLst/>
            <a:cxnLst>
              <a:cxn ang="0">
                <a:pos x="connsiteX0" y="connsiteY0"/>
              </a:cxn>
              <a:cxn ang="0">
                <a:pos x="connsiteX1" y="connsiteY1"/>
              </a:cxn>
              <a:cxn ang="0">
                <a:pos x="connsiteX2" y="connsiteY2"/>
              </a:cxn>
              <a:cxn ang="0">
                <a:pos x="connsiteX3" y="connsiteY3"/>
              </a:cxn>
            </a:cxnLst>
            <a:rect l="l" t="t" r="r" b="b"/>
            <a:pathLst>
              <a:path w="3818210" h="853590">
                <a:moveTo>
                  <a:pt x="0" y="853590"/>
                </a:moveTo>
                <a:lnTo>
                  <a:pt x="1971040" y="359137"/>
                </a:lnTo>
                <a:cubicBezTo>
                  <a:pt x="2573867" y="216897"/>
                  <a:pt x="3323449" y="-6623"/>
                  <a:pt x="3616960" y="150"/>
                </a:cubicBezTo>
                <a:cubicBezTo>
                  <a:pt x="3910471" y="6923"/>
                  <a:pt x="3821289" y="203350"/>
                  <a:pt x="3732107" y="399777"/>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 name="Forma Livre: Forma 6">
            <a:extLst>
              <a:ext uri="{FF2B5EF4-FFF2-40B4-BE49-F238E27FC236}">
                <a16:creationId xmlns:a16="http://schemas.microsoft.com/office/drawing/2014/main" id="{55A42B7D-0DA0-46B0-B26F-BD42AE1848A6}"/>
              </a:ext>
            </a:extLst>
          </p:cNvPr>
          <p:cNvSpPr/>
          <p:nvPr/>
        </p:nvSpPr>
        <p:spPr>
          <a:xfrm>
            <a:off x="5808696" y="3537751"/>
            <a:ext cx="2671517" cy="438196"/>
          </a:xfrm>
          <a:custGeom>
            <a:avLst/>
            <a:gdLst>
              <a:gd name="connsiteX0" fmla="*/ 57011 w 2671517"/>
              <a:gd name="connsiteY0" fmla="*/ 438196 h 438196"/>
              <a:gd name="connsiteX1" fmla="*/ 206024 w 2671517"/>
              <a:gd name="connsiteY1" fmla="*/ 58889 h 438196"/>
              <a:gd name="connsiteX2" fmla="*/ 1736797 w 2671517"/>
              <a:gd name="connsiteY2" fmla="*/ 38569 h 438196"/>
              <a:gd name="connsiteX3" fmla="*/ 2671517 w 2671517"/>
              <a:gd name="connsiteY3" fmla="*/ 424649 h 438196"/>
            </a:gdLst>
            <a:ahLst/>
            <a:cxnLst>
              <a:cxn ang="0">
                <a:pos x="connsiteX0" y="connsiteY0"/>
              </a:cxn>
              <a:cxn ang="0">
                <a:pos x="connsiteX1" y="connsiteY1"/>
              </a:cxn>
              <a:cxn ang="0">
                <a:pos x="connsiteX2" y="connsiteY2"/>
              </a:cxn>
              <a:cxn ang="0">
                <a:pos x="connsiteX3" y="connsiteY3"/>
              </a:cxn>
            </a:cxnLst>
            <a:rect l="l" t="t" r="r" b="b"/>
            <a:pathLst>
              <a:path w="2671517" h="438196">
                <a:moveTo>
                  <a:pt x="57011" y="438196"/>
                </a:moveTo>
                <a:cubicBezTo>
                  <a:pt x="-8465" y="281844"/>
                  <a:pt x="-73940" y="125493"/>
                  <a:pt x="206024" y="58889"/>
                </a:cubicBezTo>
                <a:cubicBezTo>
                  <a:pt x="485988" y="-7716"/>
                  <a:pt x="1325882" y="-22391"/>
                  <a:pt x="1736797" y="38569"/>
                </a:cubicBezTo>
                <a:cubicBezTo>
                  <a:pt x="2147712" y="99529"/>
                  <a:pt x="2409614" y="262089"/>
                  <a:pt x="2671517" y="424649"/>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520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lnSpcReduction="10000"/>
          </a:bodyPr>
          <a:lstStyle/>
          <a:p>
            <a:pPr marL="0" indent="0" algn="just">
              <a:buNone/>
            </a:pPr>
            <a:r>
              <a:rPr lang="pt-BR" sz="2400" dirty="0"/>
              <a:t>Yann </a:t>
            </a:r>
            <a:r>
              <a:rPr lang="pt-BR" sz="2400" dirty="0" err="1"/>
              <a:t>LeCun</a:t>
            </a:r>
            <a:r>
              <a:rPr lang="pt-BR" sz="2400" dirty="0"/>
              <a:t> e outros pesquisadores introduziram, em 1998, uma arquitetura muito famosa: </a:t>
            </a:r>
            <a:r>
              <a:rPr lang="pt-BR" sz="2400" i="1" dirty="0"/>
              <a:t>LeNet-5</a:t>
            </a:r>
            <a:r>
              <a:rPr lang="pt-BR" sz="2400" dirty="0"/>
              <a:t>, que apresentou novos elementos: camadas convolucionais e camadas de </a:t>
            </a:r>
            <a:r>
              <a:rPr lang="pt-BR" sz="2400" i="1" dirty="0"/>
              <a:t>pooling</a:t>
            </a:r>
            <a:r>
              <a:rPr lang="pt-BR" sz="2400" dirty="0"/>
              <a:t>.</a:t>
            </a:r>
          </a:p>
          <a:p>
            <a:pPr marL="0" indent="0" algn="just">
              <a:buNone/>
            </a:pPr>
            <a:r>
              <a:rPr lang="pt-BR" sz="2400" dirty="0"/>
              <a:t>Devido ao aumento do poder computacional, da disponibilidade de dados para treinamento e de ferramentas poderosas de programação para o treinamento de redes profundas, as </a:t>
            </a:r>
            <a:r>
              <a:rPr lang="pt-BR" sz="2400" dirty="0" err="1"/>
              <a:t>CNNs</a:t>
            </a:r>
            <a:r>
              <a:rPr lang="pt-BR" sz="2400" dirty="0"/>
              <a:t> conseguiram obter desempenhos surpreendentes em tarefas visuais complexas. Além de suas aplicações em carros autônomos, sistemas de classificação de vídeos, diagnóstico em imagens, entre outras, elas também são aplicadas em tarefas de reconhecimento de voz e processamento de linguagem natural.</a:t>
            </a:r>
          </a:p>
          <a:p>
            <a:pPr marL="0" indent="0" algn="just">
              <a:buNone/>
            </a:pPr>
            <a:r>
              <a:rPr lang="pt-BR" sz="2400" dirty="0"/>
              <a:t>Entre essas tarefas visuais, destacam-se: </a:t>
            </a:r>
          </a:p>
          <a:p>
            <a:pPr lvl="1" algn="just">
              <a:buFontTx/>
              <a:buChar char="-"/>
            </a:pPr>
            <a:r>
              <a:rPr lang="pt-BR" sz="2000" dirty="0"/>
              <a:t>Detecção de objetos: classificar múltiplos objetos em uma imagem e definir os limites em torno deles;</a:t>
            </a:r>
          </a:p>
          <a:p>
            <a:pPr lvl="1" algn="just">
              <a:buFontTx/>
              <a:buChar char="-"/>
            </a:pPr>
            <a:r>
              <a:rPr lang="pt-BR" sz="2000" dirty="0"/>
              <a:t>Segmentação semântica: classificar cada pixel de acordo com a classe que um objeto pertence.</a:t>
            </a:r>
          </a:p>
        </p:txBody>
      </p:sp>
    </p:spTree>
    <p:extLst>
      <p:ext uri="{BB962C8B-B14F-4D97-AF65-F5344CB8AC3E}">
        <p14:creationId xmlns:p14="http://schemas.microsoft.com/office/powerpoint/2010/main" val="366253126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TotalTime>
  <Words>7415</Words>
  <Application>Microsoft Office PowerPoint</Application>
  <PresentationFormat>Widescreen</PresentationFormat>
  <Paragraphs>400</Paragraphs>
  <Slides>50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50</vt:i4>
      </vt:variant>
    </vt:vector>
  </HeadingPairs>
  <TitlesOfParts>
    <vt:vector size="56" baseType="lpstr">
      <vt:lpstr>Arial</vt:lpstr>
      <vt:lpstr>Calibri</vt:lpstr>
      <vt:lpstr>Calibri Light</vt:lpstr>
      <vt:lpstr>Cambria Math</vt:lpstr>
      <vt:lpstr>Courier New</vt:lpstr>
      <vt:lpstr>Tema do Office</vt:lpstr>
      <vt:lpstr>Redes Neurais Convolucionais Segmentação de Imagens</vt:lpstr>
      <vt:lpstr>Sumário</vt:lpstr>
      <vt:lpstr>História Redes Neurais Artificiais</vt:lpstr>
      <vt:lpstr>História Redes Neurais Artificiais</vt:lpstr>
      <vt:lpstr>História Redes Neurais Artificiais - Perceptron</vt:lpstr>
      <vt:lpstr>História Redes Neurais Artificiais - Perceptron</vt:lpstr>
      <vt:lpstr>História Redes Neurais Convolucionais</vt:lpstr>
      <vt:lpstr>História Redes Neurais Convolucionais</vt:lpstr>
      <vt:lpstr>História Redes Neurais Convolucionais</vt:lpstr>
      <vt:lpstr>Teoria Redes Neurais Convolucionais</vt:lpstr>
      <vt:lpstr>Teoria Redes Neurais Convolucionais</vt:lpstr>
      <vt:lpstr>Teoria Redes Neurais Convolucionais</vt:lpstr>
      <vt:lpstr>Teoria Redes Neurais Convolucionais – Campo receptivo local</vt:lpstr>
      <vt:lpstr>Teoria Redes Neurais Convolucionais – Campo receptivo local</vt:lpstr>
      <vt:lpstr>Teoria Redes Neurais Convolucionais - Filtros</vt:lpstr>
      <vt:lpstr>Teoria Redes Neurais Convolucionais – Camada convolucional</vt:lpstr>
      <vt:lpstr>Teoria Redes Neurais Convolucionais – Camada convolucional</vt:lpstr>
      <vt:lpstr>Teoria Redes Neurais Convolucionais – Camada de pooling</vt:lpstr>
      <vt:lpstr>Teoria Redes Neurais Convolucionais – Camada de pooling</vt:lpstr>
      <vt:lpstr>Teoria Redes Neurais Convolucionais – Tipos de arquiteturas</vt:lpstr>
      <vt:lpstr>Teoria Redes Neurais Convolucionais – LeNet-5</vt:lpstr>
      <vt:lpstr>Teoria Redes Neurais Convolucionais – AlexNet</vt:lpstr>
      <vt:lpstr>Teoria Redes Neurais Convolucionais – GoogLeNet</vt:lpstr>
      <vt:lpstr>Teoria Redes Neurais Convolucionais – GoogLeNet</vt:lpstr>
      <vt:lpstr>Teoria Redes Neurais Convolucionais – ResNet</vt:lpstr>
      <vt:lpstr>Teoria Redes Neurais Convolucionais – ResNet</vt:lpstr>
      <vt:lpstr>Teoria Redes Neurais Convolucionais – Xception</vt:lpstr>
      <vt:lpstr>Teoria Redes Neurais Convolucionais – SENet</vt:lpstr>
      <vt:lpstr>Teoria Redes Neurais Convolucionais – SENet</vt:lpstr>
      <vt:lpstr>Teoria Redes Neurais Convolucionais – U-Net</vt:lpstr>
      <vt:lpstr>Aplicações Redes Neurais Convolucionais</vt:lpstr>
      <vt:lpstr>Aplicações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Conclusões Redes Neurais Convolucionais - Segmentação</vt:lpstr>
      <vt:lpstr>Referências</vt:lpstr>
      <vt:lpstr>Obrigada!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Neurais Convolucionais</dc:title>
  <dc:creator>Marinho, Giovanna</dc:creator>
  <cp:lastModifiedBy>Marinho, Giovanna</cp:lastModifiedBy>
  <cp:revision>153</cp:revision>
  <dcterms:created xsi:type="dcterms:W3CDTF">2022-05-10T15:04:46Z</dcterms:created>
  <dcterms:modified xsi:type="dcterms:W3CDTF">2022-05-29T15:00:57Z</dcterms:modified>
</cp:coreProperties>
</file>